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60" r:id="rId5"/>
    <p:sldId id="261" r:id="rId6"/>
    <p:sldId id="262" r:id="rId7"/>
    <p:sldId id="263" r:id="rId8"/>
    <p:sldId id="264" r:id="rId9"/>
    <p:sldId id="267" r:id="rId10"/>
    <p:sldId id="265" r:id="rId1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03AB07DB-EA82-4FF2-9780-F860DE147D3B}" type="datetimeFigureOut">
              <a:rPr lang="pl-PL" smtClean="0"/>
              <a:pPr/>
              <a:t>2018-02-19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7F7A341-8A75-413F-A547-4FB1801AADB8}"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03AB07DB-EA82-4FF2-9780-F860DE147D3B}" type="datetimeFigureOut">
              <a:rPr lang="pl-PL" smtClean="0"/>
              <a:pPr/>
              <a:t>2018-02-19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7F7A341-8A75-413F-A547-4FB1801AADB8}"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03AB07DB-EA82-4FF2-9780-F860DE147D3B}" type="datetimeFigureOut">
              <a:rPr lang="pl-PL" smtClean="0"/>
              <a:pPr/>
              <a:t>2018-02-19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7F7A341-8A75-413F-A547-4FB1801AADB8}"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03AB07DB-EA82-4FF2-9780-F860DE147D3B}" type="datetimeFigureOut">
              <a:rPr lang="pl-PL" smtClean="0"/>
              <a:pPr/>
              <a:t>2018-02-19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7F7A341-8A75-413F-A547-4FB1801AADB8}"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03AB07DB-EA82-4FF2-9780-F860DE147D3B}" type="datetimeFigureOut">
              <a:rPr lang="pl-PL" smtClean="0"/>
              <a:pPr/>
              <a:t>2018-02-19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7F7A341-8A75-413F-A547-4FB1801AADB8}"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03AB07DB-EA82-4FF2-9780-F860DE147D3B}" type="datetimeFigureOut">
              <a:rPr lang="pl-PL" smtClean="0"/>
              <a:pPr/>
              <a:t>2018-02-19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7F7A341-8A75-413F-A547-4FB1801AADB8}"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03AB07DB-EA82-4FF2-9780-F860DE147D3B}" type="datetimeFigureOut">
              <a:rPr lang="pl-PL" smtClean="0"/>
              <a:pPr/>
              <a:t>2018-02-19</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27F7A341-8A75-413F-A547-4FB1801AADB8}"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03AB07DB-EA82-4FF2-9780-F860DE147D3B}" type="datetimeFigureOut">
              <a:rPr lang="pl-PL" smtClean="0"/>
              <a:pPr/>
              <a:t>2018-02-19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27F7A341-8A75-413F-A547-4FB1801AADB8}"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03AB07DB-EA82-4FF2-9780-F860DE147D3B}" type="datetimeFigureOut">
              <a:rPr lang="pl-PL" smtClean="0"/>
              <a:pPr/>
              <a:t>2018-02-19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27F7A341-8A75-413F-A547-4FB1801AADB8}"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03AB07DB-EA82-4FF2-9780-F860DE147D3B}" type="datetimeFigureOut">
              <a:rPr lang="pl-PL" smtClean="0"/>
              <a:pPr/>
              <a:t>2018-02-19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7F7A341-8A75-413F-A547-4FB1801AADB8}"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03AB07DB-EA82-4FF2-9780-F860DE147D3B}" type="datetimeFigureOut">
              <a:rPr lang="pl-PL" smtClean="0"/>
              <a:pPr/>
              <a:t>2018-02-19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7F7A341-8A75-413F-A547-4FB1801AADB8}"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AB07DB-EA82-4FF2-9780-F860DE147D3B}" type="datetimeFigureOut">
              <a:rPr lang="pl-PL" smtClean="0"/>
              <a:pPr/>
              <a:t>2018-02-19</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F7A341-8A75-413F-A547-4FB1801AADB8}"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1214423"/>
            <a:ext cx="7772400" cy="2071701"/>
          </a:xfrm>
        </p:spPr>
        <p:txBody>
          <a:bodyPr/>
          <a:lstStyle/>
          <a:p>
            <a:r>
              <a:rPr lang="pl-PL" dirty="0" smtClean="0"/>
              <a:t/>
            </a:r>
            <a:br>
              <a:rPr lang="pl-PL" dirty="0" smtClean="0"/>
            </a:br>
            <a:r>
              <a:rPr lang="pl-PL" dirty="0" err="1" smtClean="0"/>
              <a:t>Queen</a:t>
            </a:r>
            <a:r>
              <a:rPr lang="pl-PL" dirty="0" smtClean="0"/>
              <a:t> Elizabeth </a:t>
            </a:r>
            <a:r>
              <a:rPr lang="pl-PL" dirty="0" err="1" smtClean="0"/>
              <a:t>t</a:t>
            </a:r>
            <a:r>
              <a:rPr lang="pl-PL" smtClean="0"/>
              <a:t>he</a:t>
            </a:r>
            <a:r>
              <a:rPr lang="pl-PL" dirty="0" smtClean="0"/>
              <a:t> </a:t>
            </a:r>
            <a:r>
              <a:rPr lang="pl-PL" dirty="0" err="1" smtClean="0"/>
              <a:t>Second</a:t>
            </a:r>
            <a:endParaRPr lang="pl-PL" dirty="0"/>
          </a:p>
        </p:txBody>
      </p:sp>
      <p:sp>
        <p:nvSpPr>
          <p:cNvPr id="3" name="Podtytuł 2"/>
          <p:cNvSpPr>
            <a:spLocks noGrp="1"/>
          </p:cNvSpPr>
          <p:nvPr>
            <p:ph type="subTitle" idx="1"/>
          </p:nvPr>
        </p:nvSpPr>
        <p:spPr/>
        <p:txBody>
          <a:bodyPr/>
          <a:lstStyle/>
          <a:p>
            <a:endParaRPr lang="pl-PL" dirty="0" smtClean="0"/>
          </a:p>
          <a:p>
            <a:endParaRPr lang="pl-PL" dirty="0" smtClean="0"/>
          </a:p>
          <a:p>
            <a:endParaRPr lang="pl-PL" dirty="0" smtClean="0"/>
          </a:p>
          <a:p>
            <a:endParaRPr lang="pl-PL" dirty="0" smtClean="0"/>
          </a:p>
          <a:p>
            <a:endParaRPr lang="pl-PL" dirty="0"/>
          </a:p>
        </p:txBody>
      </p:sp>
      <p:pic>
        <p:nvPicPr>
          <p:cNvPr id="2050" name="Picture 2" descr="ilustracja"/>
          <p:cNvPicPr>
            <a:picLocks noChangeAspect="1" noChangeArrowheads="1"/>
          </p:cNvPicPr>
          <p:nvPr/>
        </p:nvPicPr>
        <p:blipFill>
          <a:blip r:embed="rId2"/>
          <a:srcRect/>
          <a:stretch>
            <a:fillRect/>
          </a:stretch>
        </p:blipFill>
        <p:spPr bwMode="auto">
          <a:xfrm>
            <a:off x="3571868" y="3071810"/>
            <a:ext cx="2143140" cy="2814343"/>
          </a:xfrm>
          <a:prstGeom prst="rect">
            <a:avLst/>
          </a:prstGeom>
          <a:noFill/>
        </p:spPr>
      </p:pic>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Made</a:t>
            </a:r>
            <a:r>
              <a:rPr lang="pl-PL" dirty="0" smtClean="0"/>
              <a:t> by…</a:t>
            </a:r>
            <a:endParaRPr lang="pl-PL" dirty="0"/>
          </a:p>
        </p:txBody>
      </p:sp>
      <p:sp>
        <p:nvSpPr>
          <p:cNvPr id="3" name="Symbol zastępczy zawartości 2"/>
          <p:cNvSpPr>
            <a:spLocks noGrp="1"/>
          </p:cNvSpPr>
          <p:nvPr>
            <p:ph idx="1"/>
          </p:nvPr>
        </p:nvSpPr>
        <p:spPr/>
        <p:txBody>
          <a:bodyPr/>
          <a:lstStyle/>
          <a:p>
            <a:r>
              <a:rPr lang="pl-PL" dirty="0" smtClean="0"/>
              <a:t>Cezary </a:t>
            </a:r>
            <a:r>
              <a:rPr lang="pl-PL" dirty="0" err="1" smtClean="0"/>
              <a:t>Rajba</a:t>
            </a:r>
            <a:endParaRPr lang="pl-PL" dirty="0" smtClean="0"/>
          </a:p>
          <a:p>
            <a:r>
              <a:rPr lang="pl-PL" dirty="0" smtClean="0"/>
              <a:t>Piotr Rudy                  ( ͡° </a:t>
            </a:r>
            <a:r>
              <a:rPr lang="pl-PL" dirty="0" err="1" smtClean="0"/>
              <a:t>͜ʖ</a:t>
            </a:r>
            <a:r>
              <a:rPr lang="pl-PL" dirty="0" smtClean="0"/>
              <a:t> ͡°)</a:t>
            </a:r>
          </a:p>
        </p:txBody>
      </p:sp>
      <p:pic>
        <p:nvPicPr>
          <p:cNvPr id="21506" name="Picture 2" descr="Znalezione obrazy dla zapytania mlg frog"/>
          <p:cNvPicPr>
            <a:picLocks noChangeAspect="1" noChangeArrowheads="1" noCrop="1"/>
          </p:cNvPicPr>
          <p:nvPr/>
        </p:nvPicPr>
        <p:blipFill>
          <a:blip r:embed="rId3"/>
          <a:srcRect/>
          <a:stretch>
            <a:fillRect/>
          </a:stretch>
        </p:blipFill>
        <p:spPr bwMode="auto">
          <a:xfrm>
            <a:off x="3500430" y="3143248"/>
            <a:ext cx="3048000" cy="2286001"/>
          </a:xfrm>
          <a:prstGeom prst="rect">
            <a:avLst/>
          </a:prstGeom>
          <a:noFill/>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slide(fromBottom)">
                                      <p:cBhvr>
                                        <p:cTn id="7" dur="5000"/>
                                        <p:tgtEl>
                                          <p:spTgt spid="21506"/>
                                        </p:tgtEl>
                                      </p:cBhvr>
                                    </p:animEffect>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Childhood</a:t>
            </a:r>
            <a:endParaRPr lang="pl-PL" dirty="0"/>
          </a:p>
        </p:txBody>
      </p:sp>
      <p:sp>
        <p:nvSpPr>
          <p:cNvPr id="3" name="Symbol zastępczy zawartości 2"/>
          <p:cNvSpPr>
            <a:spLocks noGrp="1"/>
          </p:cNvSpPr>
          <p:nvPr>
            <p:ph idx="1"/>
          </p:nvPr>
        </p:nvSpPr>
        <p:spPr/>
        <p:txBody>
          <a:bodyPr>
            <a:normAutofit/>
          </a:bodyPr>
          <a:lstStyle/>
          <a:p>
            <a:pPr algn="just"/>
            <a:r>
              <a:rPr lang="en-US" sz="2800" dirty="0" smtClean="0"/>
              <a:t>Elizabeth </a:t>
            </a:r>
            <a:r>
              <a:rPr lang="en-US" sz="2800" dirty="0" smtClean="0"/>
              <a:t>Alexandra Mary Windsor was born </a:t>
            </a:r>
            <a:r>
              <a:rPr lang="pl-PL" sz="2800" dirty="0" smtClean="0"/>
              <a:t>in</a:t>
            </a:r>
            <a:r>
              <a:rPr lang="en-US" sz="2800" dirty="0" smtClean="0"/>
              <a:t> </a:t>
            </a:r>
            <a:r>
              <a:rPr lang="en-US" sz="2800" dirty="0" err="1" smtClean="0"/>
              <a:t>Bruton</a:t>
            </a:r>
            <a:r>
              <a:rPr lang="en-US" sz="2800" dirty="0" smtClean="0"/>
              <a:t> Street 17 in Mayfair, London on April</a:t>
            </a:r>
            <a:r>
              <a:rPr lang="pl-PL" sz="2800" dirty="0" smtClean="0"/>
              <a:t> </a:t>
            </a:r>
            <a:r>
              <a:rPr lang="en-US" sz="2800" dirty="0" smtClean="0"/>
              <a:t>21, 1926</a:t>
            </a:r>
            <a:r>
              <a:rPr lang="pl-PL" sz="2800" dirty="0" smtClean="0"/>
              <a:t>. </a:t>
            </a:r>
            <a:endParaRPr lang="pl-PL" sz="2800" dirty="0"/>
          </a:p>
          <a:p>
            <a:pPr algn="just"/>
            <a:r>
              <a:rPr lang="en-US" sz="2800" dirty="0" smtClean="0"/>
              <a:t>Her </a:t>
            </a:r>
            <a:r>
              <a:rPr lang="en-US" sz="2800" dirty="0" smtClean="0"/>
              <a:t>father was the Prince of York Albert, later King George VI. Her mother was Elizabeth Bowes-Lyon, daughter of Claude Bowes-Lyon, 14th Earl of Strathmore and </a:t>
            </a:r>
            <a:r>
              <a:rPr lang="en-US" sz="2800" dirty="0" err="1" smtClean="0"/>
              <a:t>Kinghorne</a:t>
            </a:r>
            <a:r>
              <a:rPr lang="en-US" sz="2800" dirty="0" smtClean="0"/>
              <a:t>. </a:t>
            </a:r>
            <a:endParaRPr lang="pl-PL" sz="2800" dirty="0" smtClean="0"/>
          </a:p>
          <a:p>
            <a:pPr algn="just"/>
            <a:r>
              <a:rPr lang="en-US" sz="2800" dirty="0" smtClean="0"/>
              <a:t>When </a:t>
            </a:r>
            <a:r>
              <a:rPr lang="en-US" sz="2800" dirty="0" smtClean="0"/>
              <a:t>Elizabeth was 10 years old, her grandfather, King George V, died.</a:t>
            </a:r>
            <a:endParaRPr lang="pl-PL" sz="2800" dirty="0"/>
          </a:p>
        </p:txBody>
      </p:sp>
    </p:spTree>
  </p:cSld>
  <p:clrMapOvr>
    <a:masterClrMapping/>
  </p:clrMapOvr>
  <p:transition spd="slow">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Coronation</a:t>
            </a:r>
            <a:endParaRPr lang="pl-PL" dirty="0"/>
          </a:p>
        </p:txBody>
      </p:sp>
      <p:sp>
        <p:nvSpPr>
          <p:cNvPr id="3" name="Symbol zastępczy zawartości 2"/>
          <p:cNvSpPr>
            <a:spLocks noGrp="1"/>
          </p:cNvSpPr>
          <p:nvPr>
            <p:ph idx="1"/>
          </p:nvPr>
        </p:nvSpPr>
        <p:spPr/>
        <p:txBody>
          <a:bodyPr>
            <a:normAutofit/>
          </a:bodyPr>
          <a:lstStyle/>
          <a:p>
            <a:pPr algn="just"/>
            <a:r>
              <a:rPr lang="en-US" sz="2400" dirty="0" smtClean="0"/>
              <a:t>On March 24, 1953, Maria </a:t>
            </a:r>
            <a:r>
              <a:rPr lang="en-US" sz="2400" dirty="0" err="1" smtClean="0"/>
              <a:t>Teck</a:t>
            </a:r>
            <a:r>
              <a:rPr lang="en-US" sz="2400" dirty="0" smtClean="0"/>
              <a:t>, the queen-widow, died of throat cancer, but before her death she expressed the wish that coronations would not be translated. </a:t>
            </a:r>
            <a:endParaRPr lang="pl-PL" sz="2400" dirty="0" smtClean="0"/>
          </a:p>
          <a:p>
            <a:r>
              <a:rPr lang="en-US" sz="2400" dirty="0" smtClean="0"/>
              <a:t>The </a:t>
            </a:r>
            <a:r>
              <a:rPr lang="pl-PL" sz="2400" dirty="0" smtClean="0"/>
              <a:t>Q</a:t>
            </a:r>
            <a:r>
              <a:rPr lang="en-US" sz="2400" dirty="0" err="1" smtClean="0"/>
              <a:t>ueen</a:t>
            </a:r>
            <a:r>
              <a:rPr lang="pl-PL" sz="2400" dirty="0" smtClean="0"/>
              <a:t> Elizabeth II</a:t>
            </a:r>
            <a:r>
              <a:rPr lang="en-US" sz="2400" dirty="0" smtClean="0"/>
              <a:t> </a:t>
            </a:r>
            <a:r>
              <a:rPr lang="en-US" sz="2400" dirty="0" smtClean="0"/>
              <a:t>repeated every gesture for a long time, she got used to wearing a crown, holding it on her head during breakfast, and walked the palace corridors with sheets attached to the shoulders. On the day of the coronation she was quite relaxed.</a:t>
            </a:r>
            <a:endParaRPr lang="pl-PL" sz="2400" dirty="0"/>
          </a:p>
        </p:txBody>
      </p:sp>
      <p:pic>
        <p:nvPicPr>
          <p:cNvPr id="18434" name="Picture 2" descr="https://upload.wikimedia.org/wikipedia/commons/thumb/9/94/Elizabeth_II_waves_from_the_palace_balcony_after_the_Coronation%2C_1953.jpg/250px-Elizabeth_II_waves_from_the_palace_balcony_after_the_Coronation%2C_1953.jpg"/>
          <p:cNvPicPr>
            <a:picLocks noChangeAspect="1" noChangeArrowheads="1"/>
          </p:cNvPicPr>
          <p:nvPr/>
        </p:nvPicPr>
        <p:blipFill>
          <a:blip r:embed="rId2"/>
          <a:srcRect/>
          <a:stretch>
            <a:fillRect/>
          </a:stretch>
        </p:blipFill>
        <p:spPr bwMode="auto">
          <a:xfrm>
            <a:off x="3929058" y="4714884"/>
            <a:ext cx="1487193" cy="1963095"/>
          </a:xfrm>
          <a:prstGeom prst="rect">
            <a:avLst/>
          </a:prstGeom>
          <a:noFill/>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linds(horizontal)">
                                      <p:cBhvr>
                                        <p:cTn id="7" dur="20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Travels</a:t>
            </a:r>
            <a:endParaRPr lang="pl-PL" dirty="0"/>
          </a:p>
        </p:txBody>
      </p:sp>
      <p:sp>
        <p:nvSpPr>
          <p:cNvPr id="3" name="Symbol zastępczy zawartości 2"/>
          <p:cNvSpPr>
            <a:spLocks noGrp="1"/>
          </p:cNvSpPr>
          <p:nvPr>
            <p:ph idx="1"/>
          </p:nvPr>
        </p:nvSpPr>
        <p:spPr/>
        <p:txBody>
          <a:bodyPr>
            <a:normAutofit fontScale="85000" lnSpcReduction="20000"/>
          </a:bodyPr>
          <a:lstStyle/>
          <a:p>
            <a:pPr marL="0" indent="0" algn="just">
              <a:buNone/>
            </a:pPr>
            <a:r>
              <a:rPr lang="en-US" dirty="0" smtClean="0"/>
              <a:t>Queen Elizabeth has traveled extensively. In the years 1953-1954, she and her husband set out on a 6-month journey around the world, being the first monarch to do so. She was also the first queen of Australia, New Zealand and Fiji Islands to visit these countries. In October 1957 she went to the USA with a state visit. She also came to Canada, where she opened a parliamentary session. She also spoke at the UN General Assembly. In 1959, she went to Canada with another visit and visited the United States. In February 1961, she visited Ankara, being a guest of Turkish President </a:t>
            </a:r>
            <a:r>
              <a:rPr lang="en-US" dirty="0" err="1" smtClean="0"/>
              <a:t>Cemal</a:t>
            </a:r>
            <a:r>
              <a:rPr lang="en-US" dirty="0" smtClean="0"/>
              <a:t> </a:t>
            </a:r>
            <a:r>
              <a:rPr lang="en-US" dirty="0" err="1" smtClean="0"/>
              <a:t>Gürsel</a:t>
            </a:r>
            <a:r>
              <a:rPr lang="en-US" dirty="0" smtClean="0"/>
              <a:t>. Later she made her first visit to India and Pakistan. She visited most of the European countries and many non-European countries.</a:t>
            </a:r>
            <a:endParaRPr lang="pl-PL" dirty="0"/>
          </a:p>
        </p:txBody>
      </p:sp>
    </p:spTree>
  </p:cSld>
  <p:clrMapOvr>
    <a:masterClrMapping/>
  </p:clrMapOvr>
  <p:transition spd="slow">
    <p:blind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Finance</a:t>
            </a:r>
            <a:endParaRPr lang="pl-PL" dirty="0"/>
          </a:p>
        </p:txBody>
      </p:sp>
      <p:sp>
        <p:nvSpPr>
          <p:cNvPr id="3" name="Symbol zastępczy zawartości 2"/>
          <p:cNvSpPr>
            <a:spLocks noGrp="1"/>
          </p:cNvSpPr>
          <p:nvPr>
            <p:ph idx="1"/>
          </p:nvPr>
        </p:nvSpPr>
        <p:spPr/>
        <p:txBody>
          <a:bodyPr>
            <a:normAutofit/>
          </a:bodyPr>
          <a:lstStyle/>
          <a:p>
            <a:pPr marL="0" indent="0" algn="just">
              <a:buNone/>
            </a:pPr>
            <a:r>
              <a:rPr lang="en-US" sz="2000" dirty="0" smtClean="0"/>
              <a:t>The Queen's personal fortune has been the subject of numerous speculations for many years. Sometimes its value is estimated at even 10 billion dollars. Forbes magazine usually sets the queen's estate for about 500 million dollars (280 million pounds). </a:t>
            </a:r>
            <a:r>
              <a:rPr lang="en-US" sz="2000" dirty="0" err="1" smtClean="0"/>
              <a:t>EuroBusines</a:t>
            </a:r>
            <a:r>
              <a:rPr lang="en-US" sz="2000" dirty="0" smtClean="0"/>
              <a:t> valued Queen Elizabeth's estate for 450 million </a:t>
            </a:r>
            <a:r>
              <a:rPr lang="en-US" sz="2000" dirty="0" err="1" smtClean="0"/>
              <a:t>euros</a:t>
            </a:r>
            <a:r>
              <a:rPr lang="en-US" sz="2000" dirty="0" smtClean="0"/>
              <a:t> in 1999. The queen also has many estates of undetermined value (</a:t>
            </a:r>
            <a:r>
              <a:rPr lang="en-US" sz="2000" dirty="0" err="1" smtClean="0"/>
              <a:t>Sandringham</a:t>
            </a:r>
            <a:r>
              <a:rPr lang="en-US" sz="2000" dirty="0" smtClean="0"/>
              <a:t> House, </a:t>
            </a:r>
            <a:r>
              <a:rPr lang="en-US" sz="2000" dirty="0" err="1" smtClean="0"/>
              <a:t>Balmoral</a:t>
            </a:r>
            <a:r>
              <a:rPr lang="en-US" sz="2000" dirty="0" smtClean="0"/>
              <a:t>, </a:t>
            </a:r>
            <a:r>
              <a:rPr lang="en-US" sz="2000" dirty="0" err="1" smtClean="0"/>
              <a:t>Mey</a:t>
            </a:r>
            <a:r>
              <a:rPr lang="en-US" sz="2000" dirty="0" smtClean="0"/>
              <a:t> Castle). It is speculated that the queen's income from these goods is about 70 million pounds.  </a:t>
            </a:r>
            <a:r>
              <a:rPr lang="pl-PL" sz="2000" dirty="0" smtClean="0"/>
              <a:t>The </a:t>
            </a:r>
            <a:r>
              <a:rPr lang="pl-PL" sz="2000" dirty="0" err="1" smtClean="0"/>
              <a:t>Queen</a:t>
            </a:r>
            <a:r>
              <a:rPr lang="pl-PL" sz="2000" dirty="0" smtClean="0"/>
              <a:t> </a:t>
            </a:r>
            <a:r>
              <a:rPr lang="en-US" sz="2000" dirty="0" smtClean="0"/>
              <a:t>E</a:t>
            </a:r>
            <a:r>
              <a:rPr lang="pl-PL" sz="2000" dirty="0" err="1" smtClean="0"/>
              <a:t>lizabeth</a:t>
            </a:r>
            <a:r>
              <a:rPr lang="pl-PL" sz="2000" dirty="0" smtClean="0"/>
              <a:t> II</a:t>
            </a:r>
            <a:r>
              <a:rPr lang="en-US" sz="2000" dirty="0" smtClean="0"/>
              <a:t> </a:t>
            </a:r>
            <a:r>
              <a:rPr lang="en-US" sz="2000" dirty="0" smtClean="0"/>
              <a:t>also has crown property worth 6 billion pounds.</a:t>
            </a:r>
            <a:endParaRPr lang="pl-PL" sz="2000" dirty="0"/>
          </a:p>
        </p:txBody>
      </p:sp>
      <p:pic>
        <p:nvPicPr>
          <p:cNvPr id="16386" name="Picture 2" descr="Znalezione obrazy dla zapytania many many"/>
          <p:cNvPicPr>
            <a:picLocks noChangeAspect="1" noChangeArrowheads="1"/>
          </p:cNvPicPr>
          <p:nvPr/>
        </p:nvPicPr>
        <p:blipFill>
          <a:blip r:embed="rId2"/>
          <a:srcRect/>
          <a:stretch>
            <a:fillRect/>
          </a:stretch>
        </p:blipFill>
        <p:spPr bwMode="auto">
          <a:xfrm>
            <a:off x="3286116" y="4714884"/>
            <a:ext cx="3009898" cy="2009498"/>
          </a:xfrm>
          <a:prstGeom prst="rect">
            <a:avLst/>
          </a:prstGeom>
          <a:noFill/>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diamond(in)">
                                      <p:cBhvr>
                                        <p:cTn id="7" dur="20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Role </a:t>
            </a:r>
            <a:r>
              <a:rPr lang="pl-PL" dirty="0" err="1" smtClean="0"/>
              <a:t>in</a:t>
            </a:r>
            <a:r>
              <a:rPr lang="pl-PL" dirty="0" smtClean="0"/>
              <a:t> </a:t>
            </a:r>
            <a:r>
              <a:rPr lang="pl-PL" dirty="0" err="1" smtClean="0"/>
              <a:t>government</a:t>
            </a:r>
            <a:endParaRPr lang="pl-PL" dirty="0"/>
          </a:p>
        </p:txBody>
      </p:sp>
      <p:sp>
        <p:nvSpPr>
          <p:cNvPr id="3" name="Symbol zastępczy zawartości 2"/>
          <p:cNvSpPr>
            <a:spLocks noGrp="1"/>
          </p:cNvSpPr>
          <p:nvPr>
            <p:ph idx="1"/>
          </p:nvPr>
        </p:nvSpPr>
        <p:spPr/>
        <p:txBody>
          <a:bodyPr/>
          <a:lstStyle/>
          <a:p>
            <a:pPr marL="0" indent="0" algn="just">
              <a:buNone/>
            </a:pPr>
            <a:r>
              <a:rPr lang="en-US" dirty="0" smtClean="0"/>
              <a:t>Constitutionally, the queen is an important element of the British system of power, but its role is de facto symbolic. As constitutionalist Walter Bagehot stated, the queen has only the right to advise, encourage and </a:t>
            </a:r>
            <a:r>
              <a:rPr lang="en-US" dirty="0" smtClean="0"/>
              <a:t>warn</a:t>
            </a:r>
            <a:r>
              <a:rPr lang="pl-PL" dirty="0" smtClean="0"/>
              <a:t>.</a:t>
            </a:r>
            <a:endParaRPr lang="pl-PL" dirty="0"/>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
            </a:r>
            <a:br>
              <a:rPr lang="pl-PL" dirty="0" smtClean="0"/>
            </a:br>
            <a:r>
              <a:rPr lang="pl-PL" dirty="0" err="1" smtClean="0"/>
              <a:t>Personality</a:t>
            </a:r>
            <a:r>
              <a:rPr lang="pl-PL" dirty="0" smtClean="0"/>
              <a:t> and </a:t>
            </a:r>
            <a:r>
              <a:rPr lang="pl-PL" dirty="0" err="1" smtClean="0"/>
              <a:t>image</a:t>
            </a:r>
            <a:endParaRPr lang="pl-PL" dirty="0"/>
          </a:p>
        </p:txBody>
      </p:sp>
      <p:sp>
        <p:nvSpPr>
          <p:cNvPr id="3" name="Symbol zastępczy zawartości 2"/>
          <p:cNvSpPr>
            <a:spLocks noGrp="1"/>
          </p:cNvSpPr>
          <p:nvPr>
            <p:ph idx="1"/>
          </p:nvPr>
        </p:nvSpPr>
        <p:spPr/>
        <p:txBody>
          <a:bodyPr/>
          <a:lstStyle/>
          <a:p>
            <a:pPr algn="just"/>
            <a:r>
              <a:rPr lang="pl-PL" dirty="0" smtClean="0"/>
              <a:t>The </a:t>
            </a:r>
            <a:r>
              <a:rPr lang="pl-PL" dirty="0" err="1" smtClean="0"/>
              <a:t>Queen</a:t>
            </a:r>
            <a:r>
              <a:rPr lang="pl-PL" dirty="0" smtClean="0"/>
              <a:t> Elizabeth II</a:t>
            </a:r>
            <a:r>
              <a:rPr lang="en-US" dirty="0" smtClean="0"/>
              <a:t> </a:t>
            </a:r>
            <a:r>
              <a:rPr lang="en-US" dirty="0" smtClean="0"/>
              <a:t>rarely gives interviews, and her views are known only to a few heads of </a:t>
            </a:r>
            <a:r>
              <a:rPr lang="en-US" dirty="0" smtClean="0"/>
              <a:t>government.</a:t>
            </a:r>
            <a:endParaRPr lang="pl-PL" dirty="0" smtClean="0"/>
          </a:p>
          <a:p>
            <a:r>
              <a:rPr lang="en-US" dirty="0" smtClean="0"/>
              <a:t> </a:t>
            </a:r>
            <a:r>
              <a:rPr lang="pl-PL" dirty="0" err="1" smtClean="0"/>
              <a:t>She</a:t>
            </a:r>
            <a:r>
              <a:rPr lang="en-US" dirty="0" smtClean="0"/>
              <a:t>e </a:t>
            </a:r>
            <a:r>
              <a:rPr lang="en-US" dirty="0" smtClean="0"/>
              <a:t>dresses traditionally and tastefully. </a:t>
            </a:r>
            <a:endParaRPr lang="pl-PL" dirty="0" smtClean="0"/>
          </a:p>
          <a:p>
            <a:pPr algn="just"/>
            <a:r>
              <a:rPr lang="pl-PL" dirty="0" err="1" smtClean="0"/>
              <a:t>Sh</a:t>
            </a:r>
            <a:r>
              <a:rPr lang="en-US" dirty="0" smtClean="0"/>
              <a:t>e </a:t>
            </a:r>
            <a:r>
              <a:rPr lang="en-US" dirty="0" smtClean="0"/>
              <a:t>participates in many cultural events. </a:t>
            </a:r>
            <a:r>
              <a:rPr lang="pl-PL" dirty="0" err="1" smtClean="0"/>
              <a:t>She</a:t>
            </a:r>
            <a:r>
              <a:rPr lang="pl-PL" dirty="0" smtClean="0"/>
              <a:t> </a:t>
            </a:r>
            <a:r>
              <a:rPr lang="pl-PL" dirty="0" err="1" smtClean="0"/>
              <a:t>is</a:t>
            </a:r>
            <a:r>
              <a:rPr lang="en-US" dirty="0" smtClean="0"/>
              <a:t> </a:t>
            </a:r>
            <a:r>
              <a:rPr lang="en-US" dirty="0" smtClean="0"/>
              <a:t>interested in horse riding, photography and dogs.</a:t>
            </a:r>
            <a:endParaRPr lang="pl-PL" dirty="0"/>
          </a:p>
        </p:txBody>
      </p:sp>
      <p:pic>
        <p:nvPicPr>
          <p:cNvPr id="19458" name="Picture 2" descr="Znalezione obrazy dla zapytania elżbieta 2"/>
          <p:cNvPicPr>
            <a:picLocks noChangeAspect="1" noChangeArrowheads="1"/>
          </p:cNvPicPr>
          <p:nvPr/>
        </p:nvPicPr>
        <p:blipFill>
          <a:blip r:embed="rId2" cstate="print"/>
          <a:srcRect/>
          <a:stretch>
            <a:fillRect/>
          </a:stretch>
        </p:blipFill>
        <p:spPr bwMode="auto">
          <a:xfrm>
            <a:off x="5975301" y="4780824"/>
            <a:ext cx="2377974" cy="1936714"/>
          </a:xfrm>
          <a:prstGeom prst="rect">
            <a:avLst/>
          </a:prstGeom>
          <a:noFill/>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checkerboard(across)">
                                      <p:cBhvr>
                                        <p:cTn id="7"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The </a:t>
            </a:r>
            <a:r>
              <a:rPr lang="pl-PL" dirty="0" smtClean="0"/>
              <a:t>Q</a:t>
            </a:r>
            <a:r>
              <a:rPr lang="en-US" dirty="0" err="1" smtClean="0"/>
              <a:t>ueen</a:t>
            </a:r>
            <a:r>
              <a:rPr lang="en-US" dirty="0" smtClean="0"/>
              <a:t> in the media</a:t>
            </a:r>
            <a:endParaRPr lang="pl-PL" dirty="0"/>
          </a:p>
        </p:txBody>
      </p:sp>
      <p:sp>
        <p:nvSpPr>
          <p:cNvPr id="3" name="Symbol zastępczy zawartości 2"/>
          <p:cNvSpPr>
            <a:spLocks noGrp="1"/>
          </p:cNvSpPr>
          <p:nvPr>
            <p:ph idx="1"/>
          </p:nvPr>
        </p:nvSpPr>
        <p:spPr/>
        <p:txBody>
          <a:bodyPr>
            <a:normAutofit fontScale="85000" lnSpcReduction="10000"/>
          </a:bodyPr>
          <a:lstStyle/>
          <a:p>
            <a:pPr algn="ctr"/>
            <a:r>
              <a:rPr lang="pl-PL" dirty="0" smtClean="0"/>
              <a:t>Elizabeth II </a:t>
            </a:r>
            <a:r>
              <a:rPr lang="en-US" dirty="0" smtClean="0"/>
              <a:t> </a:t>
            </a:r>
            <a:r>
              <a:rPr lang="en-US" dirty="0" smtClean="0"/>
              <a:t>was the first person who let the media into the life of the royal family</a:t>
            </a:r>
            <a:r>
              <a:rPr lang="en-US" dirty="0" smtClean="0"/>
              <a:t>.</a:t>
            </a:r>
            <a:endParaRPr lang="pl-PL" dirty="0" smtClean="0"/>
          </a:p>
          <a:p>
            <a:pPr algn="ctr"/>
            <a:r>
              <a:rPr lang="en-US" dirty="0" smtClean="0"/>
              <a:t> </a:t>
            </a:r>
            <a:r>
              <a:rPr lang="en-US" dirty="0" smtClean="0"/>
              <a:t>In 1953, contrary to Churchill's advice, she agreed to broadcast the coronation and painted her lips blue so that the TV screen would look red. She first appeared live on television in 1959, when she opened a ferry line on the Saint river. Lawrence</a:t>
            </a:r>
            <a:r>
              <a:rPr lang="en-US" dirty="0" smtClean="0"/>
              <a:t>.</a:t>
            </a:r>
            <a:endParaRPr lang="pl-PL" dirty="0" smtClean="0"/>
          </a:p>
          <a:p>
            <a:pPr algn="ctr"/>
            <a:r>
              <a:rPr lang="en-US" dirty="0" smtClean="0"/>
              <a:t> </a:t>
            </a:r>
            <a:r>
              <a:rPr lang="en-US" dirty="0" smtClean="0"/>
              <a:t>From 1969, he regularly sends Christmas cards to Commonwealth countries</a:t>
            </a:r>
            <a:r>
              <a:rPr lang="en-US" dirty="0" smtClean="0"/>
              <a:t>.</a:t>
            </a:r>
            <a:endParaRPr lang="pl-PL" dirty="0" smtClean="0"/>
          </a:p>
          <a:p>
            <a:pPr algn="ctr"/>
            <a:r>
              <a:rPr lang="en-US" dirty="0" smtClean="0"/>
              <a:t> </a:t>
            </a:r>
            <a:r>
              <a:rPr lang="en-US" dirty="0" smtClean="0"/>
              <a:t>Since 2001, the pages are officially available on the website of the monarchy.</a:t>
            </a:r>
            <a:endParaRPr lang="pl-PL" dirty="0"/>
          </a:p>
        </p:txBody>
      </p:sp>
    </p:spTree>
  </p:cSld>
  <p:clrMapOvr>
    <a:masterClrMapping/>
  </p:clrMapOvr>
  <p:transition spd="slow">
    <p:zoom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C</a:t>
            </a:r>
            <a:r>
              <a:rPr lang="pl-PL" dirty="0" err="1" smtClean="0"/>
              <a:t>uriosities</a:t>
            </a:r>
            <a:endParaRPr lang="pl-PL" dirty="0"/>
          </a:p>
        </p:txBody>
      </p:sp>
      <p:sp>
        <p:nvSpPr>
          <p:cNvPr id="3" name="Symbol zastępczy zawartości 2"/>
          <p:cNvSpPr>
            <a:spLocks noGrp="1"/>
          </p:cNvSpPr>
          <p:nvPr>
            <p:ph idx="1"/>
          </p:nvPr>
        </p:nvSpPr>
        <p:spPr>
          <a:xfrm>
            <a:off x="457200" y="1196752"/>
            <a:ext cx="8229600" cy="4929411"/>
          </a:xfrm>
        </p:spPr>
        <p:txBody>
          <a:bodyPr>
            <a:normAutofit/>
          </a:bodyPr>
          <a:lstStyle/>
          <a:p>
            <a:r>
              <a:rPr lang="en-US" sz="2000" dirty="0" smtClean="0"/>
              <a:t>The Corgi is the beloved dog breed; however, she also grows </a:t>
            </a:r>
            <a:r>
              <a:rPr lang="en-US" sz="2000" dirty="0" smtClean="0"/>
              <a:t>Labrador</a:t>
            </a:r>
            <a:r>
              <a:rPr lang="pl-PL" sz="2000" dirty="0" smtClean="0"/>
              <a:t>s</a:t>
            </a:r>
            <a:r>
              <a:rPr lang="en-US" sz="2000" dirty="0" smtClean="0"/>
              <a:t> </a:t>
            </a:r>
            <a:r>
              <a:rPr lang="en-US" sz="2000" dirty="0" smtClean="0"/>
              <a:t>Retrievers and Spaniels. All dogs of Queen Elizabeth II were personally trained and trained by her </a:t>
            </a:r>
            <a:endParaRPr lang="pl-PL" sz="2000" dirty="0" smtClean="0"/>
          </a:p>
          <a:p>
            <a:r>
              <a:rPr lang="pl-PL" sz="2000" dirty="0"/>
              <a:t>T</a:t>
            </a:r>
            <a:r>
              <a:rPr lang="en-US" sz="2000" dirty="0" smtClean="0"/>
              <a:t>he </a:t>
            </a:r>
            <a:r>
              <a:rPr lang="en-US" sz="2000" dirty="0" smtClean="0"/>
              <a:t>queen herself has the reputation of an outstanding trainer and active dog lover. Currently, </a:t>
            </a:r>
            <a:r>
              <a:rPr lang="en-US" sz="2000" dirty="0" smtClean="0"/>
              <a:t>El</a:t>
            </a:r>
            <a:r>
              <a:rPr lang="pl-PL" sz="2000" dirty="0" err="1" smtClean="0"/>
              <a:t>izabeth</a:t>
            </a:r>
            <a:r>
              <a:rPr lang="en-US" sz="2000" dirty="0" smtClean="0"/>
              <a:t> </a:t>
            </a:r>
            <a:r>
              <a:rPr lang="en-US" sz="2000" dirty="0" smtClean="0"/>
              <a:t>II, has about 25 dogs in her private breeding. Among them, there are 5 Spaniels: </a:t>
            </a:r>
            <a:r>
              <a:rPr lang="en-US" sz="2000" dirty="0" err="1" smtClean="0"/>
              <a:t>Bisto</a:t>
            </a:r>
            <a:r>
              <a:rPr lang="en-US" sz="2000" dirty="0" smtClean="0"/>
              <a:t>, </a:t>
            </a:r>
            <a:r>
              <a:rPr lang="en-US" sz="2000" dirty="0" err="1" smtClean="0"/>
              <a:t>Oxo</a:t>
            </a:r>
            <a:r>
              <a:rPr lang="en-US" sz="2000" dirty="0" smtClean="0"/>
              <a:t>, Flash, Spick and Span</a:t>
            </a:r>
            <a:r>
              <a:rPr lang="pl-PL" sz="2000" dirty="0" smtClean="0"/>
              <a:t>.</a:t>
            </a:r>
            <a:endParaRPr lang="pl-PL" sz="2000" dirty="0"/>
          </a:p>
        </p:txBody>
      </p:sp>
      <p:pic>
        <p:nvPicPr>
          <p:cNvPr id="15362" name="Picture 2" descr="Znalezione obrazy dla zapytania królowa elżbieta 2-psy"/>
          <p:cNvPicPr>
            <a:picLocks noChangeAspect="1" noChangeArrowheads="1"/>
          </p:cNvPicPr>
          <p:nvPr/>
        </p:nvPicPr>
        <p:blipFill>
          <a:blip r:embed="rId2"/>
          <a:srcRect/>
          <a:stretch>
            <a:fillRect/>
          </a:stretch>
        </p:blipFill>
        <p:spPr bwMode="auto">
          <a:xfrm>
            <a:off x="2928926" y="3500438"/>
            <a:ext cx="3214710" cy="3214710"/>
          </a:xfrm>
          <a:prstGeom prst="rect">
            <a:avLst/>
          </a:prstGeom>
          <a:noFill/>
        </p:spPr>
      </p:pic>
      <p:sp>
        <p:nvSpPr>
          <p:cNvPr id="15364" name="AutoShape 4" descr="Znalezione obrazy dla zapytania piese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5366" name="AutoShape 6" descr="Znalezione obrazy dla zapytania piese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5368" name="AutoShape 8" descr="Znalezione obrazy dla zapytania piese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5370" name="AutoShape 10" descr="Znalezione obrazy dla zapytania piese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5372" name="AutoShape 12" descr="Znalezione obrazy dla zapytania piese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5374" name="AutoShape 14" descr="Znalezione obrazy dla zapytania piese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5376" name="AutoShape 16" descr="Znalezione obrazy dla zapytania piese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5378" name="AutoShape 18" descr="Znalezione obrazy dla zapytania piese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5380" name="AutoShape 20" descr="Znalezione obrazy dla zapytania piese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5382" name="AutoShape 22" descr="Znalezione obrazy dla zapytania piese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5384" name="AutoShape 24" descr="Znalezione obrazy dla zapytania piese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5386" name="AutoShape 26" descr="Znalezione obrazy dla zapytania piese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5388" name="AutoShape 28" descr="Znalezione obrazy dla zapytania piese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5390" name="Picture 30"/>
          <p:cNvPicPr>
            <a:picLocks noChangeAspect="1" noChangeArrowheads="1"/>
          </p:cNvPicPr>
          <p:nvPr/>
        </p:nvPicPr>
        <p:blipFill>
          <a:blip r:embed="rId3"/>
          <a:srcRect/>
          <a:stretch>
            <a:fillRect/>
          </a:stretch>
        </p:blipFill>
        <p:spPr bwMode="auto">
          <a:xfrm>
            <a:off x="3286116" y="3143248"/>
            <a:ext cx="1785950" cy="2111248"/>
          </a:xfrm>
          <a:prstGeom prst="rect">
            <a:avLst/>
          </a:prstGeom>
          <a:noFill/>
          <a:ln w="9525">
            <a:noFill/>
            <a:miter lim="800000"/>
            <a:headEnd/>
            <a:tailEnd/>
          </a:ln>
          <a:effectLst/>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15390"/>
                                        </p:tgtEl>
                                        <p:attrNameLst>
                                          <p:attrName>style.visibility</p:attrName>
                                        </p:attrNameLst>
                                      </p:cBhvr>
                                      <p:to>
                                        <p:strVal val="visible"/>
                                      </p:to>
                                    </p:set>
                                    <p:anim calcmode="lin" valueType="num">
                                      <p:cBhvr additive="base">
                                        <p:cTn id="7" dur="5000" fill="hold"/>
                                        <p:tgtEl>
                                          <p:spTgt spid="15390"/>
                                        </p:tgtEl>
                                        <p:attrNameLst>
                                          <p:attrName>ppt_x</p:attrName>
                                        </p:attrNameLst>
                                      </p:cBhvr>
                                      <p:tavLst>
                                        <p:tav tm="0">
                                          <p:val>
                                            <p:strVal val="#ppt_x"/>
                                          </p:val>
                                        </p:tav>
                                        <p:tav tm="100000">
                                          <p:val>
                                            <p:strVal val="#ppt_x"/>
                                          </p:val>
                                        </p:tav>
                                      </p:tavLst>
                                    </p:anim>
                                    <p:anim calcmode="lin" valueType="num">
                                      <p:cBhvr additive="base">
                                        <p:cTn id="8" dur="5000" fill="hold"/>
                                        <p:tgtEl>
                                          <p:spTgt spid="153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330</TotalTime>
  <Words>695</Words>
  <Application>Microsoft Office PowerPoint</Application>
  <PresentationFormat>Pokaz na ekranie (4:3)</PresentationFormat>
  <Paragraphs>32</Paragraphs>
  <Slides>10</Slides>
  <Notes>0</Notes>
  <HiddenSlides>0</HiddenSlides>
  <MMClips>0</MMClips>
  <ScaleCrop>false</ScaleCrop>
  <HeadingPairs>
    <vt:vector size="4" baseType="variant">
      <vt:variant>
        <vt:lpstr>Motyw</vt:lpstr>
      </vt:variant>
      <vt:variant>
        <vt:i4>1</vt:i4>
      </vt:variant>
      <vt:variant>
        <vt:lpstr>Tytuły slajdów</vt:lpstr>
      </vt:variant>
      <vt:variant>
        <vt:i4>10</vt:i4>
      </vt:variant>
    </vt:vector>
  </HeadingPairs>
  <TitlesOfParts>
    <vt:vector size="11" baseType="lpstr">
      <vt:lpstr>Motyw pakietu Office</vt:lpstr>
      <vt:lpstr> Queen Elizabeth the Second</vt:lpstr>
      <vt:lpstr>Childhood</vt:lpstr>
      <vt:lpstr>Coronation</vt:lpstr>
      <vt:lpstr>Travels</vt:lpstr>
      <vt:lpstr>Finance</vt:lpstr>
      <vt:lpstr>Role in government</vt:lpstr>
      <vt:lpstr> Personality and image</vt:lpstr>
      <vt:lpstr>The Queen in the media</vt:lpstr>
      <vt:lpstr>Curiosities</vt:lpstr>
      <vt:lpstr>Made by…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Królowa angielska</dc:title>
  <dc:creator>Użytkownik systemu Windows</dc:creator>
  <cp:lastModifiedBy>X</cp:lastModifiedBy>
  <cp:revision>18</cp:revision>
  <dcterms:created xsi:type="dcterms:W3CDTF">2018-01-17T20:19:09Z</dcterms:created>
  <dcterms:modified xsi:type="dcterms:W3CDTF">2018-02-19T17:03:07Z</dcterms:modified>
</cp:coreProperties>
</file>