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7" autoAdjust="0"/>
    <p:restoredTop sz="94660"/>
  </p:normalViewPr>
  <p:slideViewPr>
    <p:cSldViewPr snapToGrid="0">
      <p:cViewPr varScale="1">
        <p:scale>
          <a:sx n="92" d="100"/>
          <a:sy n="92" d="100"/>
        </p:scale>
        <p:origin x="-31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F9B1F6D-B839-46F4-B138-674A2C90E4A3}"/>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7D8F77A7-8B2E-468D-998B-941DF1A2A36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CC30AD04-7CE9-4AB7-8E92-A1CD6C9A994E}"/>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5" name="Symbol zastępczy stopki 4">
            <a:extLst>
              <a:ext uri="{FF2B5EF4-FFF2-40B4-BE49-F238E27FC236}">
                <a16:creationId xmlns:a16="http://schemas.microsoft.com/office/drawing/2014/main" xmlns="" id="{A08EB7BC-D692-4BC1-8ED5-CD77FAB1874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0A608B5-6E9A-4402-AAA5-52302758E41B}"/>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2314259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D6CEE67-D8B5-40DD-AF3A-D238D7FA6D3E}"/>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BD7DB0EA-231D-4587-99CC-AFE1623FADA4}"/>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75F50494-2D40-44D5-8EAB-3B859C0C1073}"/>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5" name="Symbol zastępczy stopki 4">
            <a:extLst>
              <a:ext uri="{FF2B5EF4-FFF2-40B4-BE49-F238E27FC236}">
                <a16:creationId xmlns:a16="http://schemas.microsoft.com/office/drawing/2014/main" xmlns="" id="{29CF1F0F-8D5B-453A-83F8-A39C0A7A5D4E}"/>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E169A84-5C3B-4932-8C5E-BDAAB798374D}"/>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1539416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BE587ECE-816D-4750-8A9A-673C320695B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A31A7CF5-62F3-4C1B-A33D-A6A395675A94}"/>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C598917F-225E-4427-982F-3B538D8E6A31}"/>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5" name="Symbol zastępczy stopki 4">
            <a:extLst>
              <a:ext uri="{FF2B5EF4-FFF2-40B4-BE49-F238E27FC236}">
                <a16:creationId xmlns:a16="http://schemas.microsoft.com/office/drawing/2014/main" xmlns="" id="{B3065D39-4426-4E6A-8801-E90035C4A8E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9927C42-BDC6-4E8B-8BBA-C04A90E13363}"/>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393909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F683041-FAEB-4E4A-9263-AA67B03AE4E7}"/>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9660385E-4669-42E1-8D90-F93C563CD447}"/>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B75BCF54-EA13-4391-9361-CC6D414CED0C}"/>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5" name="Symbol zastępczy stopki 4">
            <a:extLst>
              <a:ext uri="{FF2B5EF4-FFF2-40B4-BE49-F238E27FC236}">
                <a16:creationId xmlns:a16="http://schemas.microsoft.com/office/drawing/2014/main" xmlns="" id="{8BBB8FA1-1951-4361-8A5A-56554EB4F663}"/>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839206C7-3845-47E4-8B7D-57D18E7F6945}"/>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1265229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A6460184-D253-46F9-8E7C-C71BFAEFC849}"/>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C137B45C-7DE6-4261-B922-B1EC4130F98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xmlns="" id="{334A28A0-C071-4E6D-A352-BD53A20B30C8}"/>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5" name="Symbol zastępczy stopki 4">
            <a:extLst>
              <a:ext uri="{FF2B5EF4-FFF2-40B4-BE49-F238E27FC236}">
                <a16:creationId xmlns:a16="http://schemas.microsoft.com/office/drawing/2014/main" xmlns="" id="{29917C81-2E0F-40A4-BEE3-D14167BF490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19844DD8-D2A1-4025-BE44-2BBF830648FD}"/>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249272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258922B-DF3A-4AB2-BBB6-AD0877F2BC6A}"/>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D931D6CF-4FFF-45EB-9165-9B6AE01F16A9}"/>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3FE5BCE2-3BD9-4EDE-B5C1-E54166EA26F5}"/>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6386E811-8172-4683-861C-608D36965279}"/>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6" name="Symbol zastępczy stopki 5">
            <a:extLst>
              <a:ext uri="{FF2B5EF4-FFF2-40B4-BE49-F238E27FC236}">
                <a16:creationId xmlns:a16="http://schemas.microsoft.com/office/drawing/2014/main" xmlns="" id="{6791BE81-3B28-4801-9606-786C8D6D0DB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89DC7179-41C4-4648-A42B-BCF4DB6A5040}"/>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3996109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3DB4B3D-8358-4518-A79E-B247A66D23B8}"/>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1F003B90-7091-4A6A-8425-5B960DE1A1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xmlns="" id="{2BF79FAB-CE68-4C35-BED0-12A901C24F90}"/>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895AEAAB-CE59-4C1D-8019-DDF963A10D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xmlns="" id="{B8BAF3EB-1C86-4014-9399-7A26431DEE45}"/>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20D19A54-D63E-4181-85DF-732A8CA25D6E}"/>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8" name="Symbol zastępczy stopki 7">
            <a:extLst>
              <a:ext uri="{FF2B5EF4-FFF2-40B4-BE49-F238E27FC236}">
                <a16:creationId xmlns:a16="http://schemas.microsoft.com/office/drawing/2014/main" xmlns="" id="{5B1953B2-E120-4553-A63C-9808E515D81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630A9BFB-A144-4E81-8C26-B1DCC41E616E}"/>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3663938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5FD79D40-04C7-4A5B-80BF-F4D1BF16AB9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EB5E050D-FF37-415B-ABF5-730FD585C91D}"/>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4" name="Symbol zastępczy stopki 3">
            <a:extLst>
              <a:ext uri="{FF2B5EF4-FFF2-40B4-BE49-F238E27FC236}">
                <a16:creationId xmlns:a16="http://schemas.microsoft.com/office/drawing/2014/main" xmlns="" id="{C572ACDE-80AE-4D73-A1C4-07B55ED9D5AB}"/>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B5D45970-B3E7-429E-8AF4-71DC6A251A23}"/>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140263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36289892-D18E-47CB-81CA-03E0A77CBDF6}"/>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3" name="Symbol zastępczy stopki 2">
            <a:extLst>
              <a:ext uri="{FF2B5EF4-FFF2-40B4-BE49-F238E27FC236}">
                <a16:creationId xmlns:a16="http://schemas.microsoft.com/office/drawing/2014/main" xmlns="" id="{80A76BC6-ECDC-4046-94FF-CF6CB011D4A4}"/>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415D16C7-3AB4-44EA-9B45-BCDA0BB71251}"/>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28642663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91169255-66F9-41EB-9EB3-CE3E9374074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7FD14D8B-F4FE-42C3-A2EE-C98C1728C8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853EE75F-9C76-4A1E-A926-E2A776CAA5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xmlns="" id="{E0BA6B7A-133A-442F-88A9-DBCE5271F5F4}"/>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6" name="Symbol zastępczy stopki 5">
            <a:extLst>
              <a:ext uri="{FF2B5EF4-FFF2-40B4-BE49-F238E27FC236}">
                <a16:creationId xmlns:a16="http://schemas.microsoft.com/office/drawing/2014/main" xmlns="" id="{8AA00119-A969-45F2-A571-03930AFB1D7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6D5E8EAD-2C88-4B87-8F56-25ECA0CF6503}"/>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19940602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96EDE51-DF89-4795-AA16-5DB5A0265B21}"/>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3DF6A121-93C7-46BC-BC57-19F72E3A10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0704C7CF-09B2-47A8-8E76-21E9EF9417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xmlns="" id="{0354DF02-176D-4163-8B18-DC86EE8339F4}"/>
              </a:ext>
            </a:extLst>
          </p:cNvPr>
          <p:cNvSpPr>
            <a:spLocks noGrp="1"/>
          </p:cNvSpPr>
          <p:nvPr>
            <p:ph type="dt" sz="half" idx="10"/>
          </p:nvPr>
        </p:nvSpPr>
        <p:spPr/>
        <p:txBody>
          <a:bodyPr/>
          <a:lstStyle/>
          <a:p>
            <a:fld id="{CF652B17-BC2A-40E7-80E6-DF7F4E82D465}" type="datetimeFigureOut">
              <a:rPr lang="pl-PL" smtClean="0"/>
              <a:t>2018-02-19</a:t>
            </a:fld>
            <a:endParaRPr lang="pl-PL"/>
          </a:p>
        </p:txBody>
      </p:sp>
      <p:sp>
        <p:nvSpPr>
          <p:cNvPr id="6" name="Symbol zastępczy stopki 5">
            <a:extLst>
              <a:ext uri="{FF2B5EF4-FFF2-40B4-BE49-F238E27FC236}">
                <a16:creationId xmlns:a16="http://schemas.microsoft.com/office/drawing/2014/main" xmlns="" id="{2B21D2D7-F580-4F03-9CDF-77CFF4AE0D1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D1CA69F8-49E4-41E7-905C-285F5E5F894D}"/>
              </a:ext>
            </a:extLst>
          </p:cNvPr>
          <p:cNvSpPr>
            <a:spLocks noGrp="1"/>
          </p:cNvSpPr>
          <p:nvPr>
            <p:ph type="sldNum" sz="quarter" idx="12"/>
          </p:nvPr>
        </p:nvSpPr>
        <p:spPr/>
        <p:txBody>
          <a:bodyPr/>
          <a:lstStyle/>
          <a:p>
            <a:fld id="{56FF39C5-04D5-41F4-849F-762C26ADC84C}" type="slidenum">
              <a:rPr lang="pl-PL" smtClean="0"/>
              <a:t>‹#›</a:t>
            </a:fld>
            <a:endParaRPr lang="pl-PL"/>
          </a:p>
        </p:txBody>
      </p:sp>
    </p:spTree>
    <p:extLst>
      <p:ext uri="{BB962C8B-B14F-4D97-AF65-F5344CB8AC3E}">
        <p14:creationId xmlns:p14="http://schemas.microsoft.com/office/powerpoint/2010/main" val="1028406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E7778F28-7633-4689-8FAE-951CA34EC0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0E21651B-CED3-4E7D-A020-1EED5A53DA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582AA25D-E9B0-4A04-B270-C462C43E6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652B17-BC2A-40E7-80E6-DF7F4E82D465}" type="datetimeFigureOut">
              <a:rPr lang="pl-PL" smtClean="0"/>
              <a:t>2018-02-19</a:t>
            </a:fld>
            <a:endParaRPr lang="pl-PL"/>
          </a:p>
        </p:txBody>
      </p:sp>
      <p:sp>
        <p:nvSpPr>
          <p:cNvPr id="5" name="Symbol zastępczy stopki 4">
            <a:extLst>
              <a:ext uri="{FF2B5EF4-FFF2-40B4-BE49-F238E27FC236}">
                <a16:creationId xmlns:a16="http://schemas.microsoft.com/office/drawing/2014/main" xmlns="" id="{5A3D4E1E-CD3D-4880-A147-4BE41FC42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308542AD-B78A-4AB9-91C5-A05590D405D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FF39C5-04D5-41F4-849F-762C26ADC84C}" type="slidenum">
              <a:rPr lang="pl-PL" smtClean="0"/>
              <a:t>‹#›</a:t>
            </a:fld>
            <a:endParaRPr lang="pl-PL"/>
          </a:p>
        </p:txBody>
      </p:sp>
    </p:spTree>
    <p:extLst>
      <p:ext uri="{BB962C8B-B14F-4D97-AF65-F5344CB8AC3E}">
        <p14:creationId xmlns:p14="http://schemas.microsoft.com/office/powerpoint/2010/main" val="27807458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FD73C4C9-77AC-452D-A4C3-977464451F54}"/>
              </a:ext>
            </a:extLst>
          </p:cNvPr>
          <p:cNvSpPr>
            <a:spLocks noChangeArrowheads="1"/>
          </p:cNvSpPr>
          <p:nvPr/>
        </p:nvSpPr>
        <p:spPr bwMode="auto">
          <a:xfrm>
            <a:off x="0" y="-289932"/>
            <a:ext cx="23033508" cy="454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1029" name="Picture 5">
            <a:extLst>
              <a:ext uri="{FF2B5EF4-FFF2-40B4-BE49-F238E27FC236}">
                <a16:creationId xmlns:a16="http://schemas.microsoft.com/office/drawing/2014/main" xmlns="" id="{C4232B9F-8F8D-42B6-92A5-22E9CAD4C8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xmlns="" id="{C7B0A3DE-9627-4716-A4A2-F5A915AA2390}"/>
              </a:ext>
            </a:extLst>
          </p:cNvPr>
          <p:cNvSpPr txBox="1"/>
          <p:nvPr/>
        </p:nvSpPr>
        <p:spPr>
          <a:xfrm>
            <a:off x="2301766" y="164512"/>
            <a:ext cx="7945820" cy="1446550"/>
          </a:xfrm>
          <a:prstGeom prst="rect">
            <a:avLst/>
          </a:prstGeom>
          <a:noFill/>
        </p:spPr>
        <p:txBody>
          <a:bodyPr wrap="square" rtlCol="0">
            <a:spAutoFit/>
          </a:bodyPr>
          <a:lstStyle/>
          <a:p>
            <a:r>
              <a:rPr lang="pl-PL" sz="8800" dirty="0" err="1">
                <a:solidFill>
                  <a:schemeClr val="accent1">
                    <a:lumMod val="75000"/>
                  </a:schemeClr>
                </a:solidFill>
                <a:latin typeface="Baskerville Old Face" panose="02020602080505020303" pitchFamily="18" charset="0"/>
              </a:rPr>
              <a:t>Queen’s</a:t>
            </a:r>
            <a:r>
              <a:rPr lang="pl-PL" sz="8800" dirty="0">
                <a:solidFill>
                  <a:schemeClr val="accent1">
                    <a:lumMod val="75000"/>
                  </a:schemeClr>
                </a:solidFill>
                <a:latin typeface="Baskerville Old Face" panose="02020602080505020303" pitchFamily="18" charset="0"/>
              </a:rPr>
              <a:t> Homes</a:t>
            </a:r>
          </a:p>
        </p:txBody>
      </p:sp>
      <p:sp>
        <p:nvSpPr>
          <p:cNvPr id="9" name="pole tekstowe 8">
            <a:extLst>
              <a:ext uri="{FF2B5EF4-FFF2-40B4-BE49-F238E27FC236}">
                <a16:creationId xmlns:a16="http://schemas.microsoft.com/office/drawing/2014/main" xmlns="" id="{CDE67AD7-19D3-4E60-AC07-4A58E1B371DB}"/>
              </a:ext>
            </a:extLst>
          </p:cNvPr>
          <p:cNvSpPr txBox="1"/>
          <p:nvPr/>
        </p:nvSpPr>
        <p:spPr>
          <a:xfrm>
            <a:off x="3846785" y="2144110"/>
            <a:ext cx="6747643" cy="1754326"/>
          </a:xfrm>
          <a:prstGeom prst="rect">
            <a:avLst/>
          </a:prstGeom>
          <a:noFill/>
        </p:spPr>
        <p:txBody>
          <a:bodyPr wrap="square" rtlCol="0">
            <a:spAutoFit/>
          </a:bodyPr>
          <a:lstStyle/>
          <a:p>
            <a:r>
              <a:rPr lang="pl-PL" sz="3600" dirty="0">
                <a:solidFill>
                  <a:schemeClr val="bg1"/>
                </a:solidFill>
              </a:rPr>
              <a:t>Przygotowali:</a:t>
            </a:r>
          </a:p>
          <a:p>
            <a:r>
              <a:rPr lang="pl-PL" sz="3600" dirty="0">
                <a:solidFill>
                  <a:schemeClr val="bg1"/>
                </a:solidFill>
              </a:rPr>
              <a:t>Helena </a:t>
            </a:r>
            <a:r>
              <a:rPr lang="pl-PL" sz="3600" dirty="0" err="1">
                <a:solidFill>
                  <a:schemeClr val="bg1"/>
                </a:solidFill>
              </a:rPr>
              <a:t>Myszewska</a:t>
            </a:r>
            <a:endParaRPr lang="pl-PL" sz="3600" dirty="0">
              <a:solidFill>
                <a:schemeClr val="bg1"/>
              </a:solidFill>
            </a:endParaRPr>
          </a:p>
          <a:p>
            <a:r>
              <a:rPr lang="pl-PL" sz="3600" dirty="0">
                <a:solidFill>
                  <a:schemeClr val="bg1"/>
                </a:solidFill>
              </a:rPr>
              <a:t>Robert Markowski-Przeliorz</a:t>
            </a:r>
          </a:p>
        </p:txBody>
      </p:sp>
    </p:spTree>
    <p:extLst>
      <p:ext uri="{BB962C8B-B14F-4D97-AF65-F5344CB8AC3E}">
        <p14:creationId xmlns:p14="http://schemas.microsoft.com/office/powerpoint/2010/main" val="685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xmlns="" id="{DA02F36C-AEA7-463A-97E6-EA25671A1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4351" y="4763"/>
            <a:ext cx="913764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a:extLst>
              <a:ext uri="{FF2B5EF4-FFF2-40B4-BE49-F238E27FC236}">
                <a16:creationId xmlns:a16="http://schemas.microsoft.com/office/drawing/2014/main" xmlns="" id="{8456246D-1B8F-44F7-BF7D-4B6A7BBA870A}"/>
              </a:ext>
            </a:extLst>
          </p:cNvPr>
          <p:cNvSpPr txBox="1"/>
          <p:nvPr/>
        </p:nvSpPr>
        <p:spPr>
          <a:xfrm>
            <a:off x="0" y="0"/>
            <a:ext cx="3054351" cy="6740307"/>
          </a:xfrm>
          <a:prstGeom prst="rect">
            <a:avLst/>
          </a:prstGeom>
          <a:noFill/>
        </p:spPr>
        <p:txBody>
          <a:bodyPr wrap="square" rtlCol="0">
            <a:spAutoFit/>
          </a:bodyPr>
          <a:lstStyle/>
          <a:p>
            <a:r>
              <a:rPr lang="en-US" dirty="0"/>
              <a:t>The Kensington Palace has been a royal residence in London since the 17th century. Above all, it plays the role of an apartment building for the monarch's family. In 1981, Prince Karol and Princess Diana lived after the wedding. It was also here that Princess </a:t>
            </a:r>
            <a:r>
              <a:rPr lang="en-US" dirty="0" smtClean="0"/>
              <a:t>Ma</a:t>
            </a:r>
            <a:r>
              <a:rPr lang="pl-PL" dirty="0" err="1" smtClean="0"/>
              <a:t>rgaret</a:t>
            </a:r>
            <a:r>
              <a:rPr lang="pl-PL" dirty="0" smtClean="0"/>
              <a:t>  </a:t>
            </a:r>
            <a:r>
              <a:rPr lang="en-US" dirty="0" smtClean="0"/>
              <a:t>had </a:t>
            </a:r>
            <a:r>
              <a:rPr lang="en-US" dirty="0"/>
              <a:t>her home until 2002. Today, the main residents are Princess Kate and Prince William. The prince's couple Gloucester and Prince </a:t>
            </a:r>
            <a:r>
              <a:rPr lang="pl-PL" dirty="0" smtClean="0"/>
              <a:t>Michael</a:t>
            </a:r>
            <a:r>
              <a:rPr lang="en-US" dirty="0" smtClean="0"/>
              <a:t> </a:t>
            </a:r>
            <a:r>
              <a:rPr lang="en-US" dirty="0"/>
              <a:t>from Kent with their wife also have their official apartment here. The property is home to Wren House, which is the home of Prince and Princess of Kent. In 2013, Prince Harry entered the Kensington Palace by choosing Nottingham Cottage for his new home. </a:t>
            </a:r>
            <a:endParaRPr lang="pl-PL" dirty="0"/>
          </a:p>
        </p:txBody>
      </p:sp>
      <p:sp>
        <p:nvSpPr>
          <p:cNvPr id="3" name="pole tekstowe 2">
            <a:extLst>
              <a:ext uri="{FF2B5EF4-FFF2-40B4-BE49-F238E27FC236}">
                <a16:creationId xmlns:a16="http://schemas.microsoft.com/office/drawing/2014/main" xmlns="" id="{9FCC11D5-652F-4BCD-86BE-C1E17BCE0B6F}"/>
              </a:ext>
            </a:extLst>
          </p:cNvPr>
          <p:cNvSpPr txBox="1"/>
          <p:nvPr/>
        </p:nvSpPr>
        <p:spPr>
          <a:xfrm>
            <a:off x="5108028" y="0"/>
            <a:ext cx="4666593" cy="830997"/>
          </a:xfrm>
          <a:prstGeom prst="rect">
            <a:avLst/>
          </a:prstGeom>
          <a:noFill/>
        </p:spPr>
        <p:txBody>
          <a:bodyPr wrap="square" rtlCol="0">
            <a:spAutoFit/>
          </a:bodyPr>
          <a:lstStyle/>
          <a:p>
            <a:r>
              <a:rPr lang="en-US" sz="4800" dirty="0"/>
              <a:t>Kensington Palace</a:t>
            </a:r>
            <a:endParaRPr lang="pl-PL" sz="4800" dirty="0"/>
          </a:p>
        </p:txBody>
      </p:sp>
    </p:spTree>
    <p:extLst>
      <p:ext uri="{BB962C8B-B14F-4D97-AF65-F5344CB8AC3E}">
        <p14:creationId xmlns:p14="http://schemas.microsoft.com/office/powerpoint/2010/main" val="19741497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a:extLst>
              <a:ext uri="{FF2B5EF4-FFF2-40B4-BE49-F238E27FC236}">
                <a16:creationId xmlns:a16="http://schemas.microsoft.com/office/drawing/2014/main" xmlns="" id="{F886F03B-6D40-4C37-9AFD-477C9B1680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3"/>
            <a:ext cx="9470312"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a:extLst>
              <a:ext uri="{FF2B5EF4-FFF2-40B4-BE49-F238E27FC236}">
                <a16:creationId xmlns:a16="http://schemas.microsoft.com/office/drawing/2014/main" xmlns="" id="{D85CE35A-4128-4C3F-9641-10302D4A4B6D}"/>
              </a:ext>
            </a:extLst>
          </p:cNvPr>
          <p:cNvSpPr txBox="1"/>
          <p:nvPr/>
        </p:nvSpPr>
        <p:spPr>
          <a:xfrm>
            <a:off x="9475075" y="0"/>
            <a:ext cx="2712161" cy="6001643"/>
          </a:xfrm>
          <a:prstGeom prst="rect">
            <a:avLst/>
          </a:prstGeom>
          <a:noFill/>
        </p:spPr>
        <p:txBody>
          <a:bodyPr wrap="square" rtlCol="0">
            <a:spAutoFit/>
          </a:bodyPr>
          <a:lstStyle/>
          <a:p>
            <a:r>
              <a:rPr lang="en-US" sz="2400" dirty="0"/>
              <a:t>The most interesting places in Kensington are the King's Gallery, a collection of royal costumes from the previous three centuries, and the King's Staircase</a:t>
            </a:r>
            <a:r>
              <a:rPr lang="pl-PL" sz="2400" dirty="0"/>
              <a:t>, </a:t>
            </a:r>
            <a:r>
              <a:rPr lang="en-US" sz="2400" dirty="0"/>
              <a:t>stairs depicting scenes from the life of </a:t>
            </a:r>
            <a:r>
              <a:rPr lang="pl-PL" sz="2400" dirty="0" smtClean="0"/>
              <a:t>George</a:t>
            </a:r>
            <a:r>
              <a:rPr lang="en-US" sz="2400" dirty="0" smtClean="0"/>
              <a:t> </a:t>
            </a:r>
            <a:r>
              <a:rPr lang="en-US" sz="2400" dirty="0"/>
              <a:t>I at the court. Of course, you can not miss the wonderful gardens.</a:t>
            </a:r>
            <a:endParaRPr lang="pl-PL" sz="2400" dirty="0"/>
          </a:p>
        </p:txBody>
      </p:sp>
    </p:spTree>
    <p:extLst>
      <p:ext uri="{BB962C8B-B14F-4D97-AF65-F5344CB8AC3E}">
        <p14:creationId xmlns:p14="http://schemas.microsoft.com/office/powerpoint/2010/main" val="2989472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xmlns="" id="{F00924D9-AD1A-4333-8C2C-0ABA20E6BC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7434" y="4763"/>
            <a:ext cx="9464566"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a:extLst>
              <a:ext uri="{FF2B5EF4-FFF2-40B4-BE49-F238E27FC236}">
                <a16:creationId xmlns:a16="http://schemas.microsoft.com/office/drawing/2014/main" xmlns="" id="{75D37AE9-5F98-4EC1-9B2F-8ABBDDA3FE40}"/>
              </a:ext>
            </a:extLst>
          </p:cNvPr>
          <p:cNvSpPr txBox="1"/>
          <p:nvPr/>
        </p:nvSpPr>
        <p:spPr>
          <a:xfrm>
            <a:off x="4193628" y="141890"/>
            <a:ext cx="6432331" cy="769441"/>
          </a:xfrm>
          <a:prstGeom prst="rect">
            <a:avLst/>
          </a:prstGeom>
          <a:noFill/>
        </p:spPr>
        <p:txBody>
          <a:bodyPr wrap="square" rtlCol="0">
            <a:spAutoFit/>
          </a:bodyPr>
          <a:lstStyle/>
          <a:p>
            <a:r>
              <a:rPr lang="en-US" sz="4400" dirty="0">
                <a:solidFill>
                  <a:schemeClr val="bg1"/>
                </a:solidFill>
              </a:rPr>
              <a:t>Residence of Bagshot Park</a:t>
            </a:r>
            <a:endParaRPr lang="pl-PL" sz="4400" dirty="0">
              <a:solidFill>
                <a:schemeClr val="bg1"/>
              </a:solidFill>
            </a:endParaRPr>
          </a:p>
        </p:txBody>
      </p:sp>
      <p:sp>
        <p:nvSpPr>
          <p:cNvPr id="3" name="pole tekstowe 2">
            <a:extLst>
              <a:ext uri="{FF2B5EF4-FFF2-40B4-BE49-F238E27FC236}">
                <a16:creationId xmlns:a16="http://schemas.microsoft.com/office/drawing/2014/main" xmlns="" id="{4808236E-4411-4DBB-A40D-795CC61F4A8B}"/>
              </a:ext>
            </a:extLst>
          </p:cNvPr>
          <p:cNvSpPr txBox="1"/>
          <p:nvPr/>
        </p:nvSpPr>
        <p:spPr>
          <a:xfrm>
            <a:off x="0" y="0"/>
            <a:ext cx="2727434" cy="6555641"/>
          </a:xfrm>
          <a:prstGeom prst="rect">
            <a:avLst/>
          </a:prstGeom>
          <a:noFill/>
        </p:spPr>
        <p:txBody>
          <a:bodyPr wrap="square" rtlCol="0">
            <a:spAutoFit/>
          </a:bodyPr>
          <a:lstStyle/>
          <a:p>
            <a:r>
              <a:rPr lang="en-US" sz="2000" dirty="0"/>
              <a:t>Bagshot Park is a royal residence in </a:t>
            </a:r>
            <a:r>
              <a:rPr lang="en-US" sz="2000" dirty="0" err="1"/>
              <a:t>Sorrey</a:t>
            </a:r>
            <a:r>
              <a:rPr lang="en-US" sz="2000" dirty="0"/>
              <a:t> County, and its name was taken from the village of Bagshot near the property. Originally a permanent residence built in 1633 at the request of </a:t>
            </a:r>
            <a:r>
              <a:rPr lang="pl-PL" sz="2000" dirty="0" smtClean="0"/>
              <a:t>Charles</a:t>
            </a:r>
            <a:r>
              <a:rPr lang="en-US" sz="2000" dirty="0" smtClean="0"/>
              <a:t> </a:t>
            </a:r>
            <a:r>
              <a:rPr lang="en-US" sz="2000" dirty="0"/>
              <a:t>I Stuart. However, in 1878 the building was demolished, and in its place a year later a new building was created, which in the 90s of the twentieth century underwent a thorough renovation. Currently, it is the official residence of Prince Edward and his family.</a:t>
            </a:r>
            <a:endParaRPr lang="pl-PL" sz="2000" dirty="0"/>
          </a:p>
        </p:txBody>
      </p:sp>
    </p:spTree>
    <p:extLst>
      <p:ext uri="{BB962C8B-B14F-4D97-AF65-F5344CB8AC3E}">
        <p14:creationId xmlns:p14="http://schemas.microsoft.com/office/powerpoint/2010/main" val="302018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xmlns="" id="{331017A9-4216-43FE-97B3-BA99C15E1F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4"/>
            <a:ext cx="3851000" cy="256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a:extLst>
              <a:ext uri="{FF2B5EF4-FFF2-40B4-BE49-F238E27FC236}">
                <a16:creationId xmlns:a16="http://schemas.microsoft.com/office/drawing/2014/main" xmlns="" id="{D9F8564F-D630-4589-9363-251939ED8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0"/>
            <a:ext cx="527685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a:extLst>
              <a:ext uri="{FF2B5EF4-FFF2-40B4-BE49-F238E27FC236}">
                <a16:creationId xmlns:a16="http://schemas.microsoft.com/office/drawing/2014/main" xmlns="" id="{4F5DFF43-7613-49C7-9008-D2F4B6BC2BA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4373" y="2559352"/>
            <a:ext cx="4250776" cy="2565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6">
            <a:extLst>
              <a:ext uri="{FF2B5EF4-FFF2-40B4-BE49-F238E27FC236}">
                <a16:creationId xmlns:a16="http://schemas.microsoft.com/office/drawing/2014/main" xmlns="" id="{C91253C0-B247-4D11-AD35-A24C18D4E4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9902" y="0"/>
            <a:ext cx="3065247" cy="2565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7">
            <a:extLst>
              <a:ext uri="{FF2B5EF4-FFF2-40B4-BE49-F238E27FC236}">
                <a16:creationId xmlns:a16="http://schemas.microsoft.com/office/drawing/2014/main" xmlns="" id="{DA2B19A7-68A4-486E-ADA3-F3AB1894E5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569780"/>
            <a:ext cx="2664373" cy="428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8">
            <a:extLst>
              <a:ext uri="{FF2B5EF4-FFF2-40B4-BE49-F238E27FC236}">
                <a16:creationId xmlns:a16="http://schemas.microsoft.com/office/drawing/2014/main" xmlns="" id="{4EDB9131-F22F-42C8-BA05-B6BC0C774C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15150" y="4400550"/>
            <a:ext cx="5276850" cy="2452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9">
            <a:extLst>
              <a:ext uri="{FF2B5EF4-FFF2-40B4-BE49-F238E27FC236}">
                <a16:creationId xmlns:a16="http://schemas.microsoft.com/office/drawing/2014/main" xmlns="" id="{BBDD5630-78C5-4B08-B679-0F1F389D71C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64372" y="5109502"/>
            <a:ext cx="4278041" cy="17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a:extLst>
              <a:ext uri="{FF2B5EF4-FFF2-40B4-BE49-F238E27FC236}">
                <a16:creationId xmlns:a16="http://schemas.microsoft.com/office/drawing/2014/main" xmlns="" id="{130641F5-52CD-4969-B6E0-3447494D4C73}"/>
              </a:ext>
            </a:extLst>
          </p:cNvPr>
          <p:cNvSpPr txBox="1"/>
          <p:nvPr/>
        </p:nvSpPr>
        <p:spPr>
          <a:xfrm>
            <a:off x="2664372" y="1325465"/>
            <a:ext cx="5849007" cy="3477875"/>
          </a:xfrm>
          <a:prstGeom prst="rect">
            <a:avLst/>
          </a:prstGeom>
          <a:noFill/>
        </p:spPr>
        <p:txBody>
          <a:bodyPr wrap="square" rtlCol="0">
            <a:spAutoFit/>
          </a:bodyPr>
          <a:lstStyle/>
          <a:p>
            <a:r>
              <a:rPr lang="en-US" sz="4400" dirty="0">
                <a:solidFill>
                  <a:schemeClr val="bg1"/>
                </a:solidFill>
                <a:latin typeface="Arial Black" panose="020B0A04020102020204" pitchFamily="34" charset="0"/>
              </a:rPr>
              <a:t>This is just the</a:t>
            </a:r>
            <a:r>
              <a:rPr lang="pl-PL" sz="4400" dirty="0">
                <a:solidFill>
                  <a:schemeClr val="bg1"/>
                </a:solidFill>
                <a:latin typeface="Arial Black" panose="020B0A04020102020204" pitchFamily="34" charset="0"/>
              </a:rPr>
              <a:t> 6</a:t>
            </a:r>
            <a:r>
              <a:rPr lang="en-US" sz="4400" dirty="0">
                <a:solidFill>
                  <a:schemeClr val="bg1"/>
                </a:solidFill>
                <a:latin typeface="Arial Black" panose="020B0A04020102020204" pitchFamily="34" charset="0"/>
              </a:rPr>
              <a:t> mansion of Queen Elizabeth II and her family. There are many more ...</a:t>
            </a:r>
            <a:endParaRPr lang="pl-PL" sz="4400"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1916956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xmlns="" id="{230C2DCF-8929-437E-91DC-1318B729FB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60590"/>
          </a:xfrm>
          <a:prstGeom prst="rect">
            <a:avLst/>
          </a:prstGeom>
        </p:spPr>
      </p:pic>
      <p:sp>
        <p:nvSpPr>
          <p:cNvPr id="4" name="pole tekstowe 3">
            <a:extLst>
              <a:ext uri="{FF2B5EF4-FFF2-40B4-BE49-F238E27FC236}">
                <a16:creationId xmlns:a16="http://schemas.microsoft.com/office/drawing/2014/main" xmlns="" id="{E94927B9-519A-49C9-8E43-134AEAAC8B0E}"/>
              </a:ext>
            </a:extLst>
          </p:cNvPr>
          <p:cNvSpPr txBox="1"/>
          <p:nvPr/>
        </p:nvSpPr>
        <p:spPr>
          <a:xfrm>
            <a:off x="3373821" y="346842"/>
            <a:ext cx="6511158" cy="707886"/>
          </a:xfrm>
          <a:prstGeom prst="rect">
            <a:avLst/>
          </a:prstGeom>
          <a:noFill/>
        </p:spPr>
        <p:txBody>
          <a:bodyPr wrap="square" rtlCol="0">
            <a:spAutoFit/>
          </a:bodyPr>
          <a:lstStyle/>
          <a:p>
            <a:r>
              <a:rPr lang="en-US" sz="4000" dirty="0"/>
              <a:t>Thank you for your attention! </a:t>
            </a:r>
            <a:endParaRPr lang="pl-PL" sz="4000" dirty="0"/>
          </a:p>
        </p:txBody>
      </p:sp>
      <p:sp>
        <p:nvSpPr>
          <p:cNvPr id="5" name="pole tekstowe 4">
            <a:extLst>
              <a:ext uri="{FF2B5EF4-FFF2-40B4-BE49-F238E27FC236}">
                <a16:creationId xmlns:a16="http://schemas.microsoft.com/office/drawing/2014/main" xmlns="" id="{6470662E-CCA9-4F5A-9B62-E8120B8A2940}"/>
              </a:ext>
            </a:extLst>
          </p:cNvPr>
          <p:cNvSpPr txBox="1"/>
          <p:nvPr/>
        </p:nvSpPr>
        <p:spPr>
          <a:xfrm>
            <a:off x="7094483" y="4508938"/>
            <a:ext cx="4934607" cy="646331"/>
          </a:xfrm>
          <a:prstGeom prst="rect">
            <a:avLst/>
          </a:prstGeom>
          <a:noFill/>
        </p:spPr>
        <p:txBody>
          <a:bodyPr wrap="square" rtlCol="0">
            <a:spAutoFit/>
          </a:bodyPr>
          <a:lstStyle/>
          <a:p>
            <a:r>
              <a:rPr lang="en-US" sz="3600" dirty="0"/>
              <a:t>Presiding </a:t>
            </a:r>
            <a:r>
              <a:rPr lang="pl-PL" sz="3600" smtClean="0"/>
              <a:t>p</a:t>
            </a:r>
            <a:r>
              <a:rPr lang="en-US" sz="3600" smtClean="0"/>
              <a:t>repared</a:t>
            </a:r>
            <a:r>
              <a:rPr lang="en-US" sz="3600" dirty="0" smtClean="0"/>
              <a:t> </a:t>
            </a:r>
            <a:r>
              <a:rPr lang="en-US" sz="3600" dirty="0"/>
              <a:t>by</a:t>
            </a:r>
            <a:r>
              <a:rPr lang="pl-PL" sz="3600" dirty="0"/>
              <a:t>:</a:t>
            </a:r>
          </a:p>
        </p:txBody>
      </p:sp>
      <p:sp>
        <p:nvSpPr>
          <p:cNvPr id="6" name="pole tekstowe 5">
            <a:extLst>
              <a:ext uri="{FF2B5EF4-FFF2-40B4-BE49-F238E27FC236}">
                <a16:creationId xmlns:a16="http://schemas.microsoft.com/office/drawing/2014/main" xmlns="" id="{A1FFA2F5-0AB3-499F-B897-CB91B7ABB0BA}"/>
              </a:ext>
            </a:extLst>
          </p:cNvPr>
          <p:cNvSpPr txBox="1"/>
          <p:nvPr/>
        </p:nvSpPr>
        <p:spPr>
          <a:xfrm>
            <a:off x="7094483" y="5155269"/>
            <a:ext cx="3752193" cy="523220"/>
          </a:xfrm>
          <a:prstGeom prst="rect">
            <a:avLst/>
          </a:prstGeom>
          <a:noFill/>
        </p:spPr>
        <p:txBody>
          <a:bodyPr wrap="square" rtlCol="0">
            <a:spAutoFit/>
          </a:bodyPr>
          <a:lstStyle/>
          <a:p>
            <a:r>
              <a:rPr lang="pl-PL" sz="2800" dirty="0"/>
              <a:t>-Helena </a:t>
            </a:r>
            <a:r>
              <a:rPr lang="pl-PL" sz="2800" dirty="0" err="1"/>
              <a:t>Myszewska</a:t>
            </a:r>
            <a:endParaRPr lang="pl-PL" sz="2800" dirty="0"/>
          </a:p>
        </p:txBody>
      </p:sp>
      <p:sp>
        <p:nvSpPr>
          <p:cNvPr id="8" name="pole tekstowe 7">
            <a:extLst>
              <a:ext uri="{FF2B5EF4-FFF2-40B4-BE49-F238E27FC236}">
                <a16:creationId xmlns:a16="http://schemas.microsoft.com/office/drawing/2014/main" xmlns="" id="{9145D4E8-C431-4555-B137-3C7E7BD47285}"/>
              </a:ext>
            </a:extLst>
          </p:cNvPr>
          <p:cNvSpPr txBox="1"/>
          <p:nvPr/>
        </p:nvSpPr>
        <p:spPr>
          <a:xfrm>
            <a:off x="7094482" y="5820268"/>
            <a:ext cx="4934607" cy="523220"/>
          </a:xfrm>
          <a:prstGeom prst="rect">
            <a:avLst/>
          </a:prstGeom>
          <a:noFill/>
        </p:spPr>
        <p:txBody>
          <a:bodyPr wrap="square" rtlCol="0">
            <a:spAutoFit/>
          </a:bodyPr>
          <a:lstStyle/>
          <a:p>
            <a:r>
              <a:rPr lang="pl-PL" sz="2800" dirty="0"/>
              <a:t>-Robert Markowski-Przeliorz</a:t>
            </a:r>
          </a:p>
        </p:txBody>
      </p:sp>
    </p:spTree>
    <p:extLst>
      <p:ext uri="{BB962C8B-B14F-4D97-AF65-F5344CB8AC3E}">
        <p14:creationId xmlns:p14="http://schemas.microsoft.com/office/powerpoint/2010/main" val="3137765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7F3BBF5E-A654-4343-A018-22B545D0F8D2}"/>
              </a:ext>
            </a:extLst>
          </p:cNvPr>
          <p:cNvSpPr>
            <a:spLocks noChangeArrowheads="1"/>
          </p:cNvSpPr>
          <p:nvPr/>
        </p:nvSpPr>
        <p:spPr bwMode="auto">
          <a:xfrm>
            <a:off x="0" y="-1"/>
            <a:ext cx="2816924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2049" name="Picture 1">
            <a:extLst>
              <a:ext uri="{FF2B5EF4-FFF2-40B4-BE49-F238E27FC236}">
                <a16:creationId xmlns:a16="http://schemas.microsoft.com/office/drawing/2014/main" xmlns="" id="{C98C252B-9568-41F3-AE2A-4CA95F60E6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2282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xmlns="" id="{A001A0A0-BCB9-4574-B3AF-ACDBFF6C3D88}"/>
              </a:ext>
            </a:extLst>
          </p:cNvPr>
          <p:cNvSpPr txBox="1"/>
          <p:nvPr/>
        </p:nvSpPr>
        <p:spPr>
          <a:xfrm>
            <a:off x="9222828" y="-1"/>
            <a:ext cx="2969172" cy="6247864"/>
          </a:xfrm>
          <a:prstGeom prst="rect">
            <a:avLst/>
          </a:prstGeom>
          <a:noFill/>
        </p:spPr>
        <p:txBody>
          <a:bodyPr wrap="square" rtlCol="0">
            <a:spAutoFit/>
          </a:bodyPr>
          <a:lstStyle/>
          <a:p>
            <a:r>
              <a:rPr lang="pl-PL" sz="2000" dirty="0"/>
              <a:t>Buckingham </a:t>
            </a:r>
            <a:r>
              <a:rPr lang="pl-PL" sz="2000" dirty="0" err="1"/>
              <a:t>Palace</a:t>
            </a:r>
            <a:r>
              <a:rPr lang="pl-PL" sz="2000" dirty="0"/>
              <a:t> was </a:t>
            </a:r>
            <a:r>
              <a:rPr lang="pl-PL" sz="2000" dirty="0" err="1"/>
              <a:t>built</a:t>
            </a:r>
            <a:r>
              <a:rPr lang="pl-PL" sz="2000" dirty="0"/>
              <a:t> in 1703 for the </a:t>
            </a:r>
            <a:r>
              <a:rPr lang="pl-PL" sz="2000" dirty="0" err="1"/>
              <a:t>Duke</a:t>
            </a:r>
            <a:r>
              <a:rPr lang="pl-PL" sz="2000" dirty="0"/>
              <a:t> of Buckingham. For </a:t>
            </a:r>
            <a:r>
              <a:rPr lang="pl-PL" sz="2000" dirty="0" err="1"/>
              <a:t>many</a:t>
            </a:r>
            <a:r>
              <a:rPr lang="pl-PL" sz="2000" dirty="0"/>
              <a:t> </a:t>
            </a:r>
            <a:r>
              <a:rPr lang="pl-PL" sz="2000" dirty="0" err="1"/>
              <a:t>years</a:t>
            </a:r>
            <a:r>
              <a:rPr lang="pl-PL" sz="2000" dirty="0"/>
              <a:t> </a:t>
            </a:r>
            <a:r>
              <a:rPr lang="pl-PL" sz="2000" dirty="0" err="1"/>
              <a:t>it</a:t>
            </a:r>
            <a:r>
              <a:rPr lang="pl-PL" sz="2000" dirty="0"/>
              <a:t> was </a:t>
            </a:r>
            <a:r>
              <a:rPr lang="pl-PL" sz="2000" dirty="0" err="1"/>
              <a:t>expanded</a:t>
            </a:r>
            <a:r>
              <a:rPr lang="pl-PL" sz="2000" dirty="0"/>
              <a:t> and </a:t>
            </a:r>
            <a:r>
              <a:rPr lang="pl-PL" sz="2000" dirty="0" err="1"/>
              <a:t>transformed</a:t>
            </a:r>
            <a:r>
              <a:rPr lang="pl-PL" sz="2000" dirty="0"/>
              <a:t>. The </a:t>
            </a:r>
            <a:r>
              <a:rPr lang="pl-PL" sz="2000" dirty="0" err="1"/>
              <a:t>current</a:t>
            </a:r>
            <a:r>
              <a:rPr lang="pl-PL" sz="2000" dirty="0"/>
              <a:t> form was </a:t>
            </a:r>
            <a:r>
              <a:rPr lang="pl-PL" sz="2000" dirty="0" err="1"/>
              <a:t>given</a:t>
            </a:r>
            <a:r>
              <a:rPr lang="pl-PL" sz="2000" dirty="0"/>
              <a:t> in 1913. </a:t>
            </a:r>
            <a:r>
              <a:rPr lang="pl-PL" sz="2000" dirty="0" err="1"/>
              <a:t>This</a:t>
            </a:r>
            <a:r>
              <a:rPr lang="pl-PL" sz="2000" dirty="0"/>
              <a:t> </a:t>
            </a:r>
            <a:r>
              <a:rPr lang="pl-PL" sz="2000" dirty="0" err="1"/>
              <a:t>palace</a:t>
            </a:r>
            <a:r>
              <a:rPr lang="pl-PL" sz="2000" dirty="0"/>
              <a:t> </a:t>
            </a:r>
            <a:r>
              <a:rPr lang="pl-PL" sz="2000" dirty="0" err="1"/>
              <a:t>is</a:t>
            </a:r>
            <a:r>
              <a:rPr lang="pl-PL" sz="2000" dirty="0"/>
              <a:t> the </a:t>
            </a:r>
            <a:r>
              <a:rPr lang="pl-PL" sz="2000" dirty="0" err="1"/>
              <a:t>official</a:t>
            </a:r>
            <a:r>
              <a:rPr lang="pl-PL" sz="2000" dirty="0"/>
              <a:t> London seat of the British </a:t>
            </a:r>
            <a:r>
              <a:rPr lang="pl-PL" sz="2000" dirty="0" err="1"/>
              <a:t>monarchs</a:t>
            </a:r>
            <a:r>
              <a:rPr lang="pl-PL" sz="2000" dirty="0"/>
              <a:t> from 1837. It </a:t>
            </a:r>
            <a:r>
              <a:rPr lang="pl-PL" sz="2000" dirty="0" err="1"/>
              <a:t>is</a:t>
            </a:r>
            <a:r>
              <a:rPr lang="pl-PL" sz="2000" dirty="0"/>
              <a:t> </a:t>
            </a:r>
            <a:r>
              <a:rPr lang="pl-PL" sz="2000" dirty="0" err="1"/>
              <a:t>here</a:t>
            </a:r>
            <a:r>
              <a:rPr lang="pl-PL" sz="2000" dirty="0"/>
              <a:t> </a:t>
            </a:r>
            <a:r>
              <a:rPr lang="pl-PL" sz="2000" dirty="0" err="1"/>
              <a:t>that</a:t>
            </a:r>
            <a:r>
              <a:rPr lang="pl-PL" sz="2000" dirty="0"/>
              <a:t> the </a:t>
            </a:r>
            <a:r>
              <a:rPr lang="pl-PL" sz="2000" dirty="0" err="1"/>
              <a:t>largest</a:t>
            </a:r>
            <a:r>
              <a:rPr lang="pl-PL" sz="2000" dirty="0"/>
              <a:t> </a:t>
            </a:r>
            <a:r>
              <a:rPr lang="pl-PL" sz="2000" dirty="0" err="1"/>
              <a:t>state</a:t>
            </a:r>
            <a:r>
              <a:rPr lang="pl-PL" sz="2000" dirty="0"/>
              <a:t> </a:t>
            </a:r>
            <a:r>
              <a:rPr lang="pl-PL" sz="2000" dirty="0" err="1"/>
              <a:t>celebrations</a:t>
            </a:r>
            <a:r>
              <a:rPr lang="pl-PL" sz="2000" dirty="0"/>
              <a:t> and </a:t>
            </a:r>
            <a:r>
              <a:rPr lang="pl-PL" sz="2000" dirty="0" err="1"/>
              <a:t>official</a:t>
            </a:r>
            <a:r>
              <a:rPr lang="pl-PL" sz="2000" dirty="0"/>
              <a:t> </a:t>
            </a:r>
            <a:r>
              <a:rPr lang="pl-PL" sz="2000" dirty="0" err="1"/>
              <a:t>meetings</a:t>
            </a:r>
            <a:r>
              <a:rPr lang="pl-PL" sz="2000" dirty="0"/>
              <a:t> with the </a:t>
            </a:r>
            <a:r>
              <a:rPr lang="pl-PL" sz="2000" dirty="0" err="1"/>
              <a:t>Queen</a:t>
            </a:r>
            <a:r>
              <a:rPr lang="pl-PL" sz="2000" dirty="0"/>
              <a:t> </a:t>
            </a:r>
            <a:r>
              <a:rPr lang="pl-PL" sz="2000" dirty="0" err="1"/>
              <a:t>take</a:t>
            </a:r>
            <a:r>
              <a:rPr lang="pl-PL" sz="2000" dirty="0"/>
              <a:t> place, </a:t>
            </a:r>
            <a:r>
              <a:rPr lang="pl-PL" sz="2000" dirty="0" err="1"/>
              <a:t>which</a:t>
            </a:r>
            <a:r>
              <a:rPr lang="pl-PL" sz="2000" dirty="0"/>
              <a:t> </a:t>
            </a:r>
            <a:r>
              <a:rPr lang="pl-PL" sz="2000" dirty="0" err="1"/>
              <a:t>is</a:t>
            </a:r>
            <a:r>
              <a:rPr lang="pl-PL" sz="2000" dirty="0"/>
              <a:t> </a:t>
            </a:r>
            <a:r>
              <a:rPr lang="pl-PL" sz="2000" dirty="0" err="1"/>
              <a:t>visited</a:t>
            </a:r>
            <a:r>
              <a:rPr lang="pl-PL" sz="2000" dirty="0"/>
              <a:t> </a:t>
            </a:r>
            <a:r>
              <a:rPr lang="pl-PL" sz="2000" dirty="0" err="1"/>
              <a:t>annually</a:t>
            </a:r>
            <a:r>
              <a:rPr lang="pl-PL" sz="2000" dirty="0"/>
              <a:t> by </a:t>
            </a:r>
            <a:r>
              <a:rPr lang="pl-PL" sz="2000" dirty="0" err="1"/>
              <a:t>around</a:t>
            </a:r>
            <a:r>
              <a:rPr lang="pl-PL" sz="2000" dirty="0"/>
              <a:t> 50,000 </a:t>
            </a:r>
            <a:r>
              <a:rPr lang="pl-PL" sz="2000" dirty="0" err="1"/>
              <a:t>people</a:t>
            </a:r>
            <a:r>
              <a:rPr lang="pl-PL" sz="2000" dirty="0"/>
              <a:t>. </a:t>
            </a:r>
            <a:r>
              <a:rPr lang="pl-PL" sz="2000" dirty="0" err="1"/>
              <a:t>This</a:t>
            </a:r>
            <a:r>
              <a:rPr lang="pl-PL" sz="2000" dirty="0"/>
              <a:t> </a:t>
            </a:r>
            <a:r>
              <a:rPr lang="pl-PL" sz="2000" dirty="0" err="1"/>
              <a:t>building</a:t>
            </a:r>
            <a:r>
              <a:rPr lang="pl-PL" sz="2000" dirty="0"/>
              <a:t> </a:t>
            </a:r>
            <a:r>
              <a:rPr lang="pl-PL" sz="2000" dirty="0" err="1"/>
              <a:t>is</a:t>
            </a:r>
            <a:r>
              <a:rPr lang="pl-PL" sz="2000" dirty="0"/>
              <a:t> one of the most </a:t>
            </a:r>
            <a:r>
              <a:rPr lang="pl-PL" sz="2000" dirty="0" err="1"/>
              <a:t>famous</a:t>
            </a:r>
            <a:r>
              <a:rPr lang="pl-PL" sz="2000" dirty="0"/>
              <a:t> and </a:t>
            </a:r>
            <a:r>
              <a:rPr lang="pl-PL" sz="2000" dirty="0" err="1"/>
              <a:t>largest</a:t>
            </a:r>
            <a:r>
              <a:rPr lang="pl-PL" sz="2000" dirty="0"/>
              <a:t> in the </a:t>
            </a:r>
            <a:r>
              <a:rPr lang="pl-PL" sz="2000" dirty="0" err="1"/>
              <a:t>world</a:t>
            </a:r>
            <a:r>
              <a:rPr lang="pl-PL" sz="2000" dirty="0"/>
              <a:t>. It </a:t>
            </a:r>
            <a:r>
              <a:rPr lang="pl-PL" sz="2000" dirty="0" err="1"/>
              <a:t>has</a:t>
            </a:r>
            <a:r>
              <a:rPr lang="pl-PL" sz="2000" dirty="0"/>
              <a:t> </a:t>
            </a:r>
            <a:r>
              <a:rPr lang="pl-PL" sz="2000" dirty="0" err="1"/>
              <a:t>about</a:t>
            </a:r>
            <a:r>
              <a:rPr lang="pl-PL" sz="2000" dirty="0"/>
              <a:t> 77 </a:t>
            </a:r>
            <a:r>
              <a:rPr lang="pl-PL" sz="2000" dirty="0" err="1"/>
              <a:t>thousand</a:t>
            </a:r>
            <a:r>
              <a:rPr lang="pl-PL" sz="2000" dirty="0"/>
              <a:t> </a:t>
            </a:r>
            <a:r>
              <a:rPr lang="pl-PL" sz="2000" dirty="0" err="1"/>
              <a:t>square</a:t>
            </a:r>
            <a:r>
              <a:rPr lang="pl-PL" sz="2000" dirty="0"/>
              <a:t> </a:t>
            </a:r>
            <a:r>
              <a:rPr lang="pl-PL" sz="2000" dirty="0" err="1"/>
              <a:t>meters</a:t>
            </a:r>
            <a:r>
              <a:rPr lang="pl-PL" sz="2000" dirty="0"/>
              <a:t> of </a:t>
            </a:r>
            <a:r>
              <a:rPr lang="pl-PL" sz="2000" dirty="0" err="1"/>
              <a:t>living</a:t>
            </a:r>
            <a:r>
              <a:rPr lang="pl-PL" sz="2000" dirty="0"/>
              <a:t> </a:t>
            </a:r>
            <a:r>
              <a:rPr lang="pl-PL" sz="2000" dirty="0" err="1"/>
              <a:t>space</a:t>
            </a:r>
            <a:r>
              <a:rPr lang="pl-PL" sz="2000" dirty="0"/>
              <a:t>.</a:t>
            </a:r>
            <a:r>
              <a:rPr lang="pl-PL" sz="1600" dirty="0">
                <a:latin typeface="Arial Black" panose="020B0A04020102020204" pitchFamily="34" charset="0"/>
              </a:rPr>
              <a:t> </a:t>
            </a:r>
          </a:p>
        </p:txBody>
      </p:sp>
      <p:sp>
        <p:nvSpPr>
          <p:cNvPr id="4" name="pole tekstowe 3">
            <a:extLst>
              <a:ext uri="{FF2B5EF4-FFF2-40B4-BE49-F238E27FC236}">
                <a16:creationId xmlns:a16="http://schemas.microsoft.com/office/drawing/2014/main" xmlns="" id="{3B18E7EB-D8F1-4773-806D-199F294B2720}"/>
              </a:ext>
            </a:extLst>
          </p:cNvPr>
          <p:cNvSpPr txBox="1"/>
          <p:nvPr/>
        </p:nvSpPr>
        <p:spPr>
          <a:xfrm>
            <a:off x="1860331" y="361028"/>
            <a:ext cx="6148552" cy="1015663"/>
          </a:xfrm>
          <a:prstGeom prst="rect">
            <a:avLst/>
          </a:prstGeom>
          <a:noFill/>
        </p:spPr>
        <p:txBody>
          <a:bodyPr wrap="square" rtlCol="0">
            <a:spAutoFit/>
          </a:bodyPr>
          <a:lstStyle/>
          <a:p>
            <a:r>
              <a:rPr lang="pl-PL" sz="6000" dirty="0"/>
              <a:t>Buckingham </a:t>
            </a:r>
            <a:r>
              <a:rPr lang="pl-PL" sz="6000" dirty="0" err="1"/>
              <a:t>Palace</a:t>
            </a:r>
            <a:endParaRPr lang="pl-PL" sz="6000" dirty="0"/>
          </a:p>
        </p:txBody>
      </p:sp>
    </p:spTree>
    <p:extLst>
      <p:ext uri="{BB962C8B-B14F-4D97-AF65-F5344CB8AC3E}">
        <p14:creationId xmlns:p14="http://schemas.microsoft.com/office/powerpoint/2010/main" val="1616726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81C9E02B-B5D9-4615-A857-D80B0F194477}"/>
              </a:ext>
            </a:extLst>
          </p:cNvPr>
          <p:cNvSpPr>
            <a:spLocks noChangeArrowheads="1"/>
          </p:cNvSpPr>
          <p:nvPr/>
        </p:nvSpPr>
        <p:spPr bwMode="auto">
          <a:xfrm>
            <a:off x="3733285" y="-1"/>
            <a:ext cx="22673682" cy="736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3073" name="Picture 1">
            <a:extLst>
              <a:ext uri="{FF2B5EF4-FFF2-40B4-BE49-F238E27FC236}">
                <a16:creationId xmlns:a16="http://schemas.microsoft.com/office/drawing/2014/main" xmlns="" id="{1FFD7E5E-DB3E-4314-8BF7-F0943BF03A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0758" y="0"/>
            <a:ext cx="888124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Prostokąt 2">
            <a:extLst>
              <a:ext uri="{FF2B5EF4-FFF2-40B4-BE49-F238E27FC236}">
                <a16:creationId xmlns:a16="http://schemas.microsoft.com/office/drawing/2014/main" xmlns="" id="{4DF38B5A-2D3E-4272-BFA3-A42BB1BD9B2D}"/>
              </a:ext>
            </a:extLst>
          </p:cNvPr>
          <p:cNvSpPr/>
          <p:nvPr/>
        </p:nvSpPr>
        <p:spPr>
          <a:xfrm>
            <a:off x="0" y="0"/>
            <a:ext cx="3310758" cy="4247317"/>
          </a:xfrm>
          <a:prstGeom prst="rect">
            <a:avLst/>
          </a:prstGeom>
        </p:spPr>
        <p:txBody>
          <a:bodyPr wrap="square">
            <a:spAutoFit/>
          </a:bodyPr>
          <a:lstStyle/>
          <a:p>
            <a:endParaRPr lang="pl-PL" dirty="0" smtClean="0">
              <a:latin typeface="Arial Black" panose="020B0A04020102020204" pitchFamily="34" charset="0"/>
            </a:endParaRPr>
          </a:p>
          <a:p>
            <a:endParaRPr lang="pl-PL" dirty="0">
              <a:latin typeface="Arial Black" panose="020B0A04020102020204" pitchFamily="34" charset="0"/>
            </a:endParaRPr>
          </a:p>
          <a:p>
            <a:pPr algn="just"/>
            <a:r>
              <a:rPr lang="pl-PL" b="1" dirty="0" smtClean="0">
                <a:latin typeface="Arial Black" panose="020B0A04020102020204" pitchFamily="34" charset="0"/>
              </a:rPr>
              <a:t>It </a:t>
            </a:r>
            <a:r>
              <a:rPr lang="pl-PL" b="1" dirty="0" err="1">
                <a:latin typeface="Arial Black" panose="020B0A04020102020204" pitchFamily="34" charset="0"/>
              </a:rPr>
              <a:t>is</a:t>
            </a:r>
            <a:r>
              <a:rPr lang="pl-PL" b="1" dirty="0">
                <a:latin typeface="Arial Black" panose="020B0A04020102020204" pitchFamily="34" charset="0"/>
              </a:rPr>
              <a:t> </a:t>
            </a:r>
            <a:r>
              <a:rPr lang="pl-PL" b="1" dirty="0" err="1">
                <a:latin typeface="Arial Black" panose="020B0A04020102020204" pitchFamily="34" charset="0"/>
              </a:rPr>
              <a:t>here</a:t>
            </a:r>
            <a:r>
              <a:rPr lang="pl-PL" b="1" dirty="0">
                <a:latin typeface="Arial Black" panose="020B0A04020102020204" pitchFamily="34" charset="0"/>
              </a:rPr>
              <a:t> </a:t>
            </a:r>
            <a:r>
              <a:rPr lang="pl-PL" b="1" dirty="0" err="1">
                <a:latin typeface="Arial Black" panose="020B0A04020102020204" pitchFamily="34" charset="0"/>
              </a:rPr>
              <a:t>that</a:t>
            </a:r>
            <a:r>
              <a:rPr lang="pl-PL" b="1" dirty="0">
                <a:latin typeface="Arial Black" panose="020B0A04020102020204" pitchFamily="34" charset="0"/>
              </a:rPr>
              <a:t> the </a:t>
            </a:r>
            <a:r>
              <a:rPr lang="pl-PL" b="1" dirty="0" err="1">
                <a:latin typeface="Arial Black" panose="020B0A04020102020204" pitchFamily="34" charset="0"/>
              </a:rPr>
              <a:t>largest</a:t>
            </a:r>
            <a:r>
              <a:rPr lang="pl-PL" b="1" dirty="0">
                <a:latin typeface="Arial Black" panose="020B0A04020102020204" pitchFamily="34" charset="0"/>
              </a:rPr>
              <a:t> </a:t>
            </a:r>
            <a:r>
              <a:rPr lang="pl-PL" b="1" dirty="0" err="1">
                <a:latin typeface="Arial Black" panose="020B0A04020102020204" pitchFamily="34" charset="0"/>
              </a:rPr>
              <a:t>state</a:t>
            </a:r>
            <a:r>
              <a:rPr lang="pl-PL" b="1" dirty="0">
                <a:latin typeface="Arial Black" panose="020B0A04020102020204" pitchFamily="34" charset="0"/>
              </a:rPr>
              <a:t> </a:t>
            </a:r>
            <a:r>
              <a:rPr lang="pl-PL" b="1" dirty="0" err="1">
                <a:latin typeface="Arial Black" panose="020B0A04020102020204" pitchFamily="34" charset="0"/>
              </a:rPr>
              <a:t>celebrations</a:t>
            </a:r>
            <a:r>
              <a:rPr lang="pl-PL" b="1" dirty="0">
                <a:latin typeface="Arial Black" panose="020B0A04020102020204" pitchFamily="34" charset="0"/>
              </a:rPr>
              <a:t> and </a:t>
            </a:r>
            <a:r>
              <a:rPr lang="pl-PL" b="1" dirty="0" err="1">
                <a:latin typeface="Arial Black" panose="020B0A04020102020204" pitchFamily="34" charset="0"/>
              </a:rPr>
              <a:t>official</a:t>
            </a:r>
            <a:r>
              <a:rPr lang="pl-PL" b="1" dirty="0">
                <a:latin typeface="Arial Black" panose="020B0A04020102020204" pitchFamily="34" charset="0"/>
              </a:rPr>
              <a:t> </a:t>
            </a:r>
            <a:r>
              <a:rPr lang="pl-PL" b="1" dirty="0" err="1">
                <a:latin typeface="Arial Black" panose="020B0A04020102020204" pitchFamily="34" charset="0"/>
              </a:rPr>
              <a:t>meetings</a:t>
            </a:r>
            <a:r>
              <a:rPr lang="pl-PL" b="1" dirty="0">
                <a:latin typeface="Arial Black" panose="020B0A04020102020204" pitchFamily="34" charset="0"/>
              </a:rPr>
              <a:t> with the </a:t>
            </a:r>
            <a:r>
              <a:rPr lang="pl-PL" b="1" dirty="0" err="1">
                <a:latin typeface="Arial Black" panose="020B0A04020102020204" pitchFamily="34" charset="0"/>
              </a:rPr>
              <a:t>Queen</a:t>
            </a:r>
            <a:r>
              <a:rPr lang="pl-PL" b="1" dirty="0">
                <a:latin typeface="Arial Black" panose="020B0A04020102020204" pitchFamily="34" charset="0"/>
              </a:rPr>
              <a:t> </a:t>
            </a:r>
            <a:r>
              <a:rPr lang="pl-PL" b="1" dirty="0" err="1">
                <a:latin typeface="Arial Black" panose="020B0A04020102020204" pitchFamily="34" charset="0"/>
              </a:rPr>
              <a:t>take</a:t>
            </a:r>
            <a:r>
              <a:rPr lang="pl-PL" b="1" dirty="0">
                <a:latin typeface="Arial Black" panose="020B0A04020102020204" pitchFamily="34" charset="0"/>
              </a:rPr>
              <a:t> place, </a:t>
            </a:r>
            <a:r>
              <a:rPr lang="pl-PL" b="1" dirty="0" err="1">
                <a:latin typeface="Arial Black" panose="020B0A04020102020204" pitchFamily="34" charset="0"/>
              </a:rPr>
              <a:t>which</a:t>
            </a:r>
            <a:r>
              <a:rPr lang="pl-PL" b="1" dirty="0">
                <a:latin typeface="Arial Black" panose="020B0A04020102020204" pitchFamily="34" charset="0"/>
              </a:rPr>
              <a:t> </a:t>
            </a:r>
            <a:r>
              <a:rPr lang="pl-PL" b="1" dirty="0" err="1">
                <a:latin typeface="Arial Black" panose="020B0A04020102020204" pitchFamily="34" charset="0"/>
              </a:rPr>
              <a:t>is</a:t>
            </a:r>
            <a:r>
              <a:rPr lang="pl-PL" b="1" dirty="0">
                <a:latin typeface="Arial Black" panose="020B0A04020102020204" pitchFamily="34" charset="0"/>
              </a:rPr>
              <a:t> </a:t>
            </a:r>
            <a:r>
              <a:rPr lang="pl-PL" b="1" dirty="0" err="1">
                <a:latin typeface="Arial Black" panose="020B0A04020102020204" pitchFamily="34" charset="0"/>
              </a:rPr>
              <a:t>visited</a:t>
            </a:r>
            <a:r>
              <a:rPr lang="pl-PL" b="1" dirty="0">
                <a:latin typeface="Arial Black" panose="020B0A04020102020204" pitchFamily="34" charset="0"/>
              </a:rPr>
              <a:t> </a:t>
            </a:r>
            <a:r>
              <a:rPr lang="pl-PL" b="1" dirty="0" err="1">
                <a:latin typeface="Arial Black" panose="020B0A04020102020204" pitchFamily="34" charset="0"/>
              </a:rPr>
              <a:t>annually</a:t>
            </a:r>
            <a:r>
              <a:rPr lang="pl-PL" b="1" dirty="0">
                <a:latin typeface="Arial Black" panose="020B0A04020102020204" pitchFamily="34" charset="0"/>
              </a:rPr>
              <a:t> by </a:t>
            </a:r>
            <a:r>
              <a:rPr lang="pl-PL" b="1" dirty="0" err="1">
                <a:latin typeface="Arial Black" panose="020B0A04020102020204" pitchFamily="34" charset="0"/>
              </a:rPr>
              <a:t>around</a:t>
            </a:r>
            <a:r>
              <a:rPr lang="pl-PL" b="1" dirty="0">
                <a:latin typeface="Arial Black" panose="020B0A04020102020204" pitchFamily="34" charset="0"/>
              </a:rPr>
              <a:t> 50,000 </a:t>
            </a:r>
            <a:r>
              <a:rPr lang="pl-PL" b="1" dirty="0" err="1">
                <a:latin typeface="Arial Black" panose="020B0A04020102020204" pitchFamily="34" charset="0"/>
              </a:rPr>
              <a:t>people</a:t>
            </a:r>
            <a:r>
              <a:rPr lang="pl-PL" b="1" dirty="0">
                <a:latin typeface="Arial Black" panose="020B0A04020102020204" pitchFamily="34" charset="0"/>
              </a:rPr>
              <a:t>. </a:t>
            </a:r>
            <a:r>
              <a:rPr lang="pl-PL" b="1" dirty="0" err="1">
                <a:latin typeface="Arial Black" panose="020B0A04020102020204" pitchFamily="34" charset="0"/>
              </a:rPr>
              <a:t>This</a:t>
            </a:r>
            <a:r>
              <a:rPr lang="pl-PL" b="1" dirty="0">
                <a:latin typeface="Arial Black" panose="020B0A04020102020204" pitchFamily="34" charset="0"/>
              </a:rPr>
              <a:t> </a:t>
            </a:r>
            <a:r>
              <a:rPr lang="pl-PL" b="1" dirty="0" err="1">
                <a:latin typeface="Arial Black" panose="020B0A04020102020204" pitchFamily="34" charset="0"/>
              </a:rPr>
              <a:t>building</a:t>
            </a:r>
            <a:r>
              <a:rPr lang="pl-PL" b="1" dirty="0">
                <a:latin typeface="Arial Black" panose="020B0A04020102020204" pitchFamily="34" charset="0"/>
              </a:rPr>
              <a:t> </a:t>
            </a:r>
            <a:r>
              <a:rPr lang="pl-PL" b="1" dirty="0" err="1">
                <a:latin typeface="Arial Black" panose="020B0A04020102020204" pitchFamily="34" charset="0"/>
              </a:rPr>
              <a:t>is</a:t>
            </a:r>
            <a:r>
              <a:rPr lang="pl-PL" b="1" dirty="0">
                <a:latin typeface="Arial Black" panose="020B0A04020102020204" pitchFamily="34" charset="0"/>
              </a:rPr>
              <a:t> one of the most </a:t>
            </a:r>
            <a:r>
              <a:rPr lang="pl-PL" b="1" dirty="0" err="1">
                <a:latin typeface="Arial Black" panose="020B0A04020102020204" pitchFamily="34" charset="0"/>
              </a:rPr>
              <a:t>famous</a:t>
            </a:r>
            <a:r>
              <a:rPr lang="pl-PL" b="1" dirty="0">
                <a:latin typeface="Arial Black" panose="020B0A04020102020204" pitchFamily="34" charset="0"/>
              </a:rPr>
              <a:t> and </a:t>
            </a:r>
            <a:r>
              <a:rPr lang="pl-PL" b="1" dirty="0" err="1">
                <a:latin typeface="Arial Black" panose="020B0A04020102020204" pitchFamily="34" charset="0"/>
              </a:rPr>
              <a:t>largest</a:t>
            </a:r>
            <a:r>
              <a:rPr lang="pl-PL" b="1" dirty="0">
                <a:latin typeface="Arial Black" panose="020B0A04020102020204" pitchFamily="34" charset="0"/>
              </a:rPr>
              <a:t> in the </a:t>
            </a:r>
            <a:r>
              <a:rPr lang="pl-PL" b="1" dirty="0" err="1">
                <a:latin typeface="Arial Black" panose="020B0A04020102020204" pitchFamily="34" charset="0"/>
              </a:rPr>
              <a:t>world</a:t>
            </a:r>
            <a:r>
              <a:rPr lang="pl-PL" b="1" dirty="0">
                <a:latin typeface="Arial Black" panose="020B0A04020102020204" pitchFamily="34" charset="0"/>
              </a:rPr>
              <a:t>. It </a:t>
            </a:r>
            <a:r>
              <a:rPr lang="pl-PL" b="1" dirty="0" err="1">
                <a:latin typeface="Arial Black" panose="020B0A04020102020204" pitchFamily="34" charset="0"/>
              </a:rPr>
              <a:t>has</a:t>
            </a:r>
            <a:r>
              <a:rPr lang="pl-PL" b="1" dirty="0">
                <a:latin typeface="Arial Black" panose="020B0A04020102020204" pitchFamily="34" charset="0"/>
              </a:rPr>
              <a:t> </a:t>
            </a:r>
            <a:r>
              <a:rPr lang="pl-PL" b="1" dirty="0" err="1">
                <a:latin typeface="Arial Black" panose="020B0A04020102020204" pitchFamily="34" charset="0"/>
              </a:rPr>
              <a:t>about</a:t>
            </a:r>
            <a:r>
              <a:rPr lang="pl-PL" b="1" dirty="0">
                <a:latin typeface="Arial Black" panose="020B0A04020102020204" pitchFamily="34" charset="0"/>
              </a:rPr>
              <a:t> 77 </a:t>
            </a:r>
            <a:r>
              <a:rPr lang="pl-PL" b="1" dirty="0" err="1">
                <a:latin typeface="Arial Black" panose="020B0A04020102020204" pitchFamily="34" charset="0"/>
              </a:rPr>
              <a:t>thousand</a:t>
            </a:r>
            <a:r>
              <a:rPr lang="pl-PL" b="1" dirty="0">
                <a:latin typeface="Arial Black" panose="020B0A04020102020204" pitchFamily="34" charset="0"/>
              </a:rPr>
              <a:t> </a:t>
            </a:r>
            <a:r>
              <a:rPr lang="pl-PL" b="1" dirty="0" err="1">
                <a:latin typeface="Arial Black" panose="020B0A04020102020204" pitchFamily="34" charset="0"/>
              </a:rPr>
              <a:t>square</a:t>
            </a:r>
            <a:r>
              <a:rPr lang="pl-PL" b="1" dirty="0">
                <a:latin typeface="Arial Black" panose="020B0A04020102020204" pitchFamily="34" charset="0"/>
              </a:rPr>
              <a:t> </a:t>
            </a:r>
            <a:r>
              <a:rPr lang="pl-PL" b="1" dirty="0" err="1">
                <a:latin typeface="Arial Black" panose="020B0A04020102020204" pitchFamily="34" charset="0"/>
              </a:rPr>
              <a:t>meters</a:t>
            </a:r>
            <a:r>
              <a:rPr lang="pl-PL" b="1" dirty="0">
                <a:latin typeface="Arial Black" panose="020B0A04020102020204" pitchFamily="34" charset="0"/>
              </a:rPr>
              <a:t> of </a:t>
            </a:r>
            <a:r>
              <a:rPr lang="pl-PL" b="1" dirty="0" err="1">
                <a:latin typeface="Arial Black" panose="020B0A04020102020204" pitchFamily="34" charset="0"/>
              </a:rPr>
              <a:t>living</a:t>
            </a:r>
            <a:r>
              <a:rPr lang="pl-PL" b="1" dirty="0">
                <a:latin typeface="Arial Black" panose="020B0A04020102020204" pitchFamily="34" charset="0"/>
              </a:rPr>
              <a:t> </a:t>
            </a:r>
            <a:r>
              <a:rPr lang="pl-PL" b="1" dirty="0" err="1">
                <a:latin typeface="Arial Black" panose="020B0A04020102020204" pitchFamily="34" charset="0"/>
              </a:rPr>
              <a:t>space</a:t>
            </a:r>
            <a:r>
              <a:rPr lang="pl-PL" b="1" dirty="0">
                <a:latin typeface="Arial Black" panose="020B0A04020102020204" pitchFamily="34" charset="0"/>
              </a:rPr>
              <a:t>.</a:t>
            </a:r>
            <a:endParaRPr lang="pl-PL" b="1" dirty="0"/>
          </a:p>
        </p:txBody>
      </p:sp>
    </p:spTree>
    <p:extLst>
      <p:ext uri="{BB962C8B-B14F-4D97-AF65-F5344CB8AC3E}">
        <p14:creationId xmlns:p14="http://schemas.microsoft.com/office/powerpoint/2010/main" val="2234700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4B05D6CE-2230-4658-B86F-D9EC178978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9249597" cy="6869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a:extLst>
              <a:ext uri="{FF2B5EF4-FFF2-40B4-BE49-F238E27FC236}">
                <a16:creationId xmlns:a16="http://schemas.microsoft.com/office/drawing/2014/main" xmlns="" id="{30337B73-D7B3-4EF8-8F4C-E804E116E175}"/>
              </a:ext>
            </a:extLst>
          </p:cNvPr>
          <p:cNvSpPr txBox="1"/>
          <p:nvPr/>
        </p:nvSpPr>
        <p:spPr>
          <a:xfrm>
            <a:off x="2301765" y="504496"/>
            <a:ext cx="5249917" cy="1015663"/>
          </a:xfrm>
          <a:prstGeom prst="rect">
            <a:avLst/>
          </a:prstGeom>
          <a:noFill/>
        </p:spPr>
        <p:txBody>
          <a:bodyPr wrap="square" rtlCol="0">
            <a:spAutoFit/>
          </a:bodyPr>
          <a:lstStyle/>
          <a:p>
            <a:r>
              <a:rPr lang="pl-PL" sz="6000" dirty="0"/>
              <a:t>Windsor </a:t>
            </a:r>
            <a:r>
              <a:rPr lang="pl-PL" sz="6000" dirty="0" err="1"/>
              <a:t>Castle</a:t>
            </a:r>
            <a:endParaRPr lang="pl-PL" sz="6000" dirty="0"/>
          </a:p>
        </p:txBody>
      </p:sp>
      <p:sp>
        <p:nvSpPr>
          <p:cNvPr id="4" name="pole tekstowe 3">
            <a:extLst>
              <a:ext uri="{FF2B5EF4-FFF2-40B4-BE49-F238E27FC236}">
                <a16:creationId xmlns:a16="http://schemas.microsoft.com/office/drawing/2014/main" xmlns="" id="{346B791C-8DE7-48C6-ACB8-96F7D3E5551C}"/>
              </a:ext>
            </a:extLst>
          </p:cNvPr>
          <p:cNvSpPr txBox="1"/>
          <p:nvPr/>
        </p:nvSpPr>
        <p:spPr>
          <a:xfrm>
            <a:off x="9254359" y="0"/>
            <a:ext cx="2932879" cy="5139869"/>
          </a:xfrm>
          <a:prstGeom prst="rect">
            <a:avLst/>
          </a:prstGeom>
          <a:noFill/>
        </p:spPr>
        <p:txBody>
          <a:bodyPr wrap="square" rtlCol="0">
            <a:spAutoFit/>
          </a:bodyPr>
          <a:lstStyle/>
          <a:p>
            <a:r>
              <a:rPr lang="pl-PL" sz="2000" dirty="0"/>
              <a:t>Windsor </a:t>
            </a:r>
            <a:r>
              <a:rPr lang="pl-PL" sz="2000" dirty="0" err="1"/>
              <a:t>Castle</a:t>
            </a:r>
            <a:r>
              <a:rPr lang="pl-PL" sz="2000" dirty="0"/>
              <a:t> </a:t>
            </a:r>
            <a:r>
              <a:rPr lang="pl-PL" sz="2000" dirty="0" err="1"/>
              <a:t>has</a:t>
            </a:r>
            <a:r>
              <a:rPr lang="pl-PL" sz="2000" dirty="0"/>
              <a:t> </a:t>
            </a:r>
            <a:r>
              <a:rPr lang="pl-PL" sz="2000" dirty="0" err="1"/>
              <a:t>over</a:t>
            </a:r>
            <a:r>
              <a:rPr lang="pl-PL" sz="2000" dirty="0"/>
              <a:t> 1000 </a:t>
            </a:r>
            <a:r>
              <a:rPr lang="pl-PL" sz="2000" dirty="0" err="1"/>
              <a:t>years</a:t>
            </a:r>
            <a:r>
              <a:rPr lang="pl-PL" sz="2000" dirty="0"/>
              <a:t> of </a:t>
            </a:r>
            <a:r>
              <a:rPr lang="pl-PL" sz="2000" dirty="0" err="1"/>
              <a:t>history</a:t>
            </a:r>
            <a:r>
              <a:rPr lang="pl-PL" sz="2000" dirty="0"/>
              <a:t>. It </a:t>
            </a:r>
            <a:r>
              <a:rPr lang="pl-PL" sz="2000" dirty="0" err="1"/>
              <a:t>is</a:t>
            </a:r>
            <a:r>
              <a:rPr lang="pl-PL" sz="2000" dirty="0"/>
              <a:t> the </a:t>
            </a:r>
            <a:r>
              <a:rPr lang="pl-PL" sz="2000" dirty="0" err="1"/>
              <a:t>largest</a:t>
            </a:r>
            <a:r>
              <a:rPr lang="pl-PL" sz="2000" dirty="0"/>
              <a:t> and </a:t>
            </a:r>
            <a:r>
              <a:rPr lang="pl-PL" sz="2000" dirty="0" err="1"/>
              <a:t>oldest</a:t>
            </a:r>
            <a:r>
              <a:rPr lang="pl-PL" sz="2000" dirty="0"/>
              <a:t> </a:t>
            </a:r>
            <a:r>
              <a:rPr lang="pl-PL" sz="2000" dirty="0" err="1"/>
              <a:t>inhabited</a:t>
            </a:r>
            <a:r>
              <a:rPr lang="pl-PL" sz="2000" dirty="0"/>
              <a:t> </a:t>
            </a:r>
            <a:r>
              <a:rPr lang="pl-PL" sz="2000" dirty="0" err="1"/>
              <a:t>castle</a:t>
            </a:r>
            <a:r>
              <a:rPr lang="pl-PL" sz="2000" dirty="0"/>
              <a:t> in the </a:t>
            </a:r>
            <a:r>
              <a:rPr lang="pl-PL" sz="2000" dirty="0" err="1"/>
              <a:t>world</a:t>
            </a:r>
            <a:r>
              <a:rPr lang="pl-PL" sz="2000" dirty="0"/>
              <a:t>. It </a:t>
            </a:r>
            <a:r>
              <a:rPr lang="pl-PL" sz="2000" dirty="0" err="1"/>
              <a:t>is</a:t>
            </a:r>
            <a:r>
              <a:rPr lang="pl-PL" sz="2000" dirty="0"/>
              <a:t> </a:t>
            </a:r>
            <a:r>
              <a:rPr lang="pl-PL" sz="2000" dirty="0" err="1"/>
              <a:t>located</a:t>
            </a:r>
            <a:r>
              <a:rPr lang="pl-PL" sz="2000" dirty="0"/>
              <a:t> on 5 </a:t>
            </a:r>
            <a:r>
              <a:rPr lang="pl-PL" sz="2000" dirty="0" err="1"/>
              <a:t>hectares</a:t>
            </a:r>
            <a:r>
              <a:rPr lang="pl-PL" sz="2000" dirty="0"/>
              <a:t> of land, and the </a:t>
            </a:r>
            <a:r>
              <a:rPr lang="pl-PL" sz="2000" dirty="0" err="1"/>
              <a:t>living</a:t>
            </a:r>
            <a:r>
              <a:rPr lang="pl-PL" sz="2000" dirty="0"/>
              <a:t> </a:t>
            </a:r>
            <a:r>
              <a:rPr lang="pl-PL" sz="2000" dirty="0" err="1"/>
              <a:t>area</a:t>
            </a:r>
            <a:r>
              <a:rPr lang="pl-PL" sz="2000" dirty="0"/>
              <a:t> </a:t>
            </a:r>
            <a:r>
              <a:rPr lang="pl-PL" sz="2000" dirty="0" err="1"/>
              <a:t>is</a:t>
            </a:r>
            <a:r>
              <a:rPr lang="pl-PL" sz="2000" dirty="0"/>
              <a:t> 45 </a:t>
            </a:r>
            <a:r>
              <a:rPr lang="pl-PL" sz="2000" dirty="0" err="1"/>
              <a:t>thousand</a:t>
            </a:r>
            <a:r>
              <a:rPr lang="pl-PL" sz="2000" dirty="0"/>
              <a:t> </a:t>
            </a:r>
            <a:r>
              <a:rPr lang="pl-PL" sz="2000" dirty="0" err="1"/>
              <a:t>meters</a:t>
            </a:r>
            <a:r>
              <a:rPr lang="pl-PL" sz="2000" dirty="0"/>
              <a:t>. On </a:t>
            </a:r>
            <a:r>
              <a:rPr lang="pl-PL" sz="2000" dirty="0" err="1"/>
              <a:t>its</a:t>
            </a:r>
            <a:r>
              <a:rPr lang="pl-PL" sz="2000" dirty="0"/>
              <a:t> </a:t>
            </a:r>
            <a:r>
              <a:rPr lang="pl-PL" sz="2000" dirty="0" err="1"/>
              <a:t>site</a:t>
            </a:r>
            <a:r>
              <a:rPr lang="pl-PL" sz="2000" dirty="0"/>
              <a:t> </a:t>
            </a:r>
            <a:r>
              <a:rPr lang="pl-PL" sz="2000" dirty="0" err="1"/>
              <a:t>there</a:t>
            </a:r>
            <a:r>
              <a:rPr lang="pl-PL" sz="2000" dirty="0"/>
              <a:t> </a:t>
            </a:r>
            <a:r>
              <a:rPr lang="pl-PL" sz="2000" dirty="0" err="1"/>
              <a:t>are</a:t>
            </a:r>
            <a:r>
              <a:rPr lang="pl-PL" sz="2000" dirty="0"/>
              <a:t> </a:t>
            </a:r>
            <a:r>
              <a:rPr lang="pl-PL" sz="2000" dirty="0" err="1"/>
              <a:t>many</a:t>
            </a:r>
            <a:r>
              <a:rPr lang="pl-PL" sz="2000" dirty="0"/>
              <a:t> </a:t>
            </a:r>
            <a:r>
              <a:rPr lang="pl-PL" sz="2000" dirty="0" err="1"/>
              <a:t>important</a:t>
            </a:r>
            <a:r>
              <a:rPr lang="pl-PL" sz="2000" dirty="0"/>
              <a:t> and </a:t>
            </a:r>
            <a:r>
              <a:rPr lang="pl-PL" sz="2000" dirty="0" err="1"/>
              <a:t>famous</a:t>
            </a:r>
            <a:r>
              <a:rPr lang="pl-PL" sz="2000" dirty="0"/>
              <a:t> </a:t>
            </a:r>
            <a:r>
              <a:rPr lang="pl-PL" sz="2000" dirty="0" err="1"/>
              <a:t>places</a:t>
            </a:r>
            <a:r>
              <a:rPr lang="pl-PL" sz="2000" dirty="0"/>
              <a:t> </a:t>
            </a:r>
            <a:r>
              <a:rPr lang="pl-PL" sz="2000" dirty="0" err="1"/>
              <a:t>such</a:t>
            </a:r>
            <a:r>
              <a:rPr lang="pl-PL" sz="2000" dirty="0"/>
              <a:t> as:</a:t>
            </a:r>
          </a:p>
          <a:p>
            <a:endParaRPr lang="pl-PL" sz="2000" dirty="0"/>
          </a:p>
          <a:p>
            <a:r>
              <a:rPr lang="pl-PL" dirty="0">
                <a:latin typeface="Berlin Sans FB Demi" panose="020E0802020502020306" pitchFamily="34" charset="0"/>
              </a:rPr>
              <a:t>1. </a:t>
            </a:r>
            <a:r>
              <a:rPr lang="pl-PL" dirty="0" err="1">
                <a:latin typeface="Berlin Sans FB Demi" panose="020E0802020502020306" pitchFamily="34" charset="0"/>
              </a:rPr>
              <a:t>Round</a:t>
            </a:r>
            <a:r>
              <a:rPr lang="pl-PL" dirty="0">
                <a:latin typeface="Berlin Sans FB Demi" panose="020E0802020502020306" pitchFamily="34" charset="0"/>
              </a:rPr>
              <a:t> Tower</a:t>
            </a:r>
          </a:p>
          <a:p>
            <a:r>
              <a:rPr lang="pl-PL" dirty="0">
                <a:latin typeface="Berlin Sans FB Demi" panose="020E0802020502020306" pitchFamily="34" charset="0"/>
              </a:rPr>
              <a:t>2. </a:t>
            </a:r>
            <a:r>
              <a:rPr lang="pl-PL" dirty="0" err="1">
                <a:latin typeface="Berlin Sans FB Demi" panose="020E0802020502020306" pitchFamily="34" charset="0"/>
              </a:rPr>
              <a:t>Horseshoe</a:t>
            </a:r>
            <a:r>
              <a:rPr lang="pl-PL" dirty="0">
                <a:latin typeface="Berlin Sans FB Demi" panose="020E0802020502020306" pitchFamily="34" charset="0"/>
              </a:rPr>
              <a:t> </a:t>
            </a:r>
            <a:r>
              <a:rPr lang="pl-PL" dirty="0" err="1">
                <a:latin typeface="Berlin Sans FB Demi" panose="020E0802020502020306" pitchFamily="34" charset="0"/>
              </a:rPr>
              <a:t>Convent</a:t>
            </a:r>
            <a:endParaRPr lang="pl-PL" dirty="0">
              <a:latin typeface="Berlin Sans FB Demi" panose="020E0802020502020306" pitchFamily="34" charset="0"/>
            </a:endParaRPr>
          </a:p>
          <a:p>
            <a:r>
              <a:rPr lang="pl-PL" dirty="0">
                <a:latin typeface="Berlin Sans FB Demi" panose="020E0802020502020306" pitchFamily="34" charset="0"/>
              </a:rPr>
              <a:t>3. The Norman </a:t>
            </a:r>
            <a:r>
              <a:rPr lang="pl-PL" dirty="0" err="1">
                <a:latin typeface="Berlin Sans FB Demi" panose="020E0802020502020306" pitchFamily="34" charset="0"/>
              </a:rPr>
              <a:t>Gate</a:t>
            </a:r>
            <a:endParaRPr lang="pl-PL" dirty="0">
              <a:latin typeface="Berlin Sans FB Demi" panose="020E0802020502020306" pitchFamily="34" charset="0"/>
            </a:endParaRPr>
          </a:p>
          <a:p>
            <a:r>
              <a:rPr lang="pl-PL" dirty="0">
                <a:latin typeface="Berlin Sans FB Demi" panose="020E0802020502020306" pitchFamily="34" charset="0"/>
              </a:rPr>
              <a:t>4. The Tower of Edward III</a:t>
            </a:r>
          </a:p>
          <a:p>
            <a:r>
              <a:rPr lang="pl-PL" dirty="0">
                <a:latin typeface="Berlin Sans FB Demi" panose="020E0802020502020306" pitchFamily="34" charset="0"/>
              </a:rPr>
              <a:t>5. King Henry VIII</a:t>
            </a:r>
          </a:p>
          <a:p>
            <a:r>
              <a:rPr lang="pl-PL" dirty="0">
                <a:latin typeface="Berlin Sans FB Demi" panose="020E0802020502020306" pitchFamily="34" charset="0"/>
              </a:rPr>
              <a:t>6. </a:t>
            </a:r>
            <a:r>
              <a:rPr lang="pl-PL" dirty="0" err="1">
                <a:latin typeface="Berlin Sans FB Demi" panose="020E0802020502020306" pitchFamily="34" charset="0"/>
              </a:rPr>
              <a:t>Chapel</a:t>
            </a:r>
            <a:r>
              <a:rPr lang="pl-PL" dirty="0">
                <a:latin typeface="Berlin Sans FB Demi" panose="020E0802020502020306" pitchFamily="34" charset="0"/>
              </a:rPr>
              <a:t> of St. George</a:t>
            </a:r>
            <a:endParaRPr lang="pl-PL" sz="2000" dirty="0">
              <a:latin typeface="Berlin Sans FB Demi" panose="020E0802020502020306" pitchFamily="34" charset="0"/>
            </a:endParaRPr>
          </a:p>
        </p:txBody>
      </p:sp>
    </p:spTree>
    <p:extLst>
      <p:ext uri="{BB962C8B-B14F-4D97-AF65-F5344CB8AC3E}">
        <p14:creationId xmlns:p14="http://schemas.microsoft.com/office/powerpoint/2010/main" val="569655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xmlns="" id="{0E320F4B-BF4D-4BE2-B7BE-C903352471F3}"/>
              </a:ext>
            </a:extLst>
          </p:cNvPr>
          <p:cNvSpPr>
            <a:spLocks noChangeArrowheads="1"/>
          </p:cNvSpPr>
          <p:nvPr/>
        </p:nvSpPr>
        <p:spPr bwMode="auto">
          <a:xfrm>
            <a:off x="-1" y="0"/>
            <a:ext cx="3237709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5121" name="Picture 1">
            <a:extLst>
              <a:ext uri="{FF2B5EF4-FFF2-40B4-BE49-F238E27FC236}">
                <a16:creationId xmlns:a16="http://schemas.microsoft.com/office/drawing/2014/main" xmlns="" id="{735DF2F3-54B6-4690-9D2B-E0382A4938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104" y="723275"/>
            <a:ext cx="6589987" cy="5741490"/>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xmlns="" id="{B68B596E-39D8-4D72-B5BF-7AB87480AF2D}"/>
              </a:ext>
            </a:extLst>
          </p:cNvPr>
          <p:cNvSpPr txBox="1"/>
          <p:nvPr/>
        </p:nvSpPr>
        <p:spPr>
          <a:xfrm>
            <a:off x="4272455" y="0"/>
            <a:ext cx="4855780" cy="1446550"/>
          </a:xfrm>
          <a:prstGeom prst="rect">
            <a:avLst/>
          </a:prstGeom>
          <a:noFill/>
        </p:spPr>
        <p:txBody>
          <a:bodyPr wrap="square" rtlCol="0">
            <a:spAutoFit/>
          </a:bodyPr>
          <a:lstStyle/>
          <a:p>
            <a:r>
              <a:rPr lang="pl-PL" sz="4400" dirty="0" err="1"/>
              <a:t>Round</a:t>
            </a:r>
            <a:r>
              <a:rPr lang="pl-PL" sz="4400" dirty="0"/>
              <a:t> Tower in Windsor </a:t>
            </a:r>
            <a:r>
              <a:rPr lang="pl-PL" sz="4400" dirty="0" err="1"/>
              <a:t>Castle</a:t>
            </a:r>
            <a:endParaRPr lang="pl-PL" sz="4400" dirty="0"/>
          </a:p>
        </p:txBody>
      </p:sp>
    </p:spTree>
    <p:extLst>
      <p:ext uri="{BB962C8B-B14F-4D97-AF65-F5344CB8AC3E}">
        <p14:creationId xmlns:p14="http://schemas.microsoft.com/office/powerpoint/2010/main" val="1397163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e tekstowe 1">
            <a:extLst>
              <a:ext uri="{FF2B5EF4-FFF2-40B4-BE49-F238E27FC236}">
                <a16:creationId xmlns:a16="http://schemas.microsoft.com/office/drawing/2014/main" xmlns="" id="{5ACFF06A-ACF2-4E32-A527-DDFB2314C874}"/>
              </a:ext>
            </a:extLst>
          </p:cNvPr>
          <p:cNvSpPr txBox="1"/>
          <p:nvPr/>
        </p:nvSpPr>
        <p:spPr>
          <a:xfrm>
            <a:off x="0" y="0"/>
            <a:ext cx="3373821" cy="6740307"/>
          </a:xfrm>
          <a:prstGeom prst="rect">
            <a:avLst/>
          </a:prstGeom>
          <a:noFill/>
        </p:spPr>
        <p:txBody>
          <a:bodyPr wrap="square" rtlCol="0">
            <a:spAutoFit/>
          </a:bodyPr>
          <a:lstStyle/>
          <a:p>
            <a:r>
              <a:rPr lang="en-US" sz="2400" dirty="0"/>
              <a:t>The castle currently has many valuable collections of paintings, drawings and handicrafts. Unfortunately, a fire broke out in 1992, which caused huge losses. Its reconstruction lasted for 5 years. At present Queen </a:t>
            </a:r>
            <a:r>
              <a:rPr lang="en-US" sz="2400" dirty="0" smtClean="0"/>
              <a:t>Elizabeth </a:t>
            </a:r>
            <a:r>
              <a:rPr lang="en-US" sz="2400" dirty="0"/>
              <a:t>spends many weekends here, accepting both official and private guests. Also in this castle takes place the highest civilian and military badge of Great Britain, that is the Order of the Garter.</a:t>
            </a:r>
            <a:endParaRPr lang="pl-PL" sz="2400" dirty="0"/>
          </a:p>
        </p:txBody>
      </p:sp>
      <p:pic>
        <p:nvPicPr>
          <p:cNvPr id="4" name="Obraz 3">
            <a:extLst>
              <a:ext uri="{FF2B5EF4-FFF2-40B4-BE49-F238E27FC236}">
                <a16:creationId xmlns:a16="http://schemas.microsoft.com/office/drawing/2014/main" xmlns="" id="{C4BBDB8D-915E-4E8F-9641-9CBBF6FCD3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1931" y="0"/>
            <a:ext cx="9005217" cy="6858000"/>
          </a:xfrm>
          <a:prstGeom prst="rect">
            <a:avLst/>
          </a:prstGeom>
        </p:spPr>
      </p:pic>
    </p:spTree>
    <p:extLst>
      <p:ext uri="{BB962C8B-B14F-4D97-AF65-F5344CB8AC3E}">
        <p14:creationId xmlns:p14="http://schemas.microsoft.com/office/powerpoint/2010/main" val="895679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a:extLst>
              <a:ext uri="{FF2B5EF4-FFF2-40B4-BE49-F238E27FC236}">
                <a16:creationId xmlns:a16="http://schemas.microsoft.com/office/drawing/2014/main" xmlns="" id="{444CE724-5BD8-48DF-9BE8-A139DBE9ED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3" y="4762"/>
            <a:ext cx="9155003"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a:extLst>
              <a:ext uri="{FF2B5EF4-FFF2-40B4-BE49-F238E27FC236}">
                <a16:creationId xmlns:a16="http://schemas.microsoft.com/office/drawing/2014/main" xmlns="" id="{D80B2C0B-90AC-4042-BC34-5E9F03860E48}"/>
              </a:ext>
            </a:extLst>
          </p:cNvPr>
          <p:cNvSpPr txBox="1"/>
          <p:nvPr/>
        </p:nvSpPr>
        <p:spPr>
          <a:xfrm>
            <a:off x="9159766" y="0"/>
            <a:ext cx="3032234" cy="6740307"/>
          </a:xfrm>
          <a:prstGeom prst="rect">
            <a:avLst/>
          </a:prstGeom>
          <a:noFill/>
        </p:spPr>
        <p:txBody>
          <a:bodyPr wrap="square" rtlCol="0">
            <a:spAutoFit/>
          </a:bodyPr>
          <a:lstStyle/>
          <a:p>
            <a:r>
              <a:rPr lang="en-US" sz="2400" dirty="0"/>
              <a:t>Holyrood Palace is located in Scotland in Edinburgh. And it is the residence of the British monarchs. It was built in 1498 and its present appearance is the result of the reconstruction carried out in the 17th century. The palace is the place of many state ceremonies and official receptions. The interiors are decorated with beautiful paintings, portraits and tapestries.</a:t>
            </a:r>
            <a:endParaRPr lang="pl-PL" sz="2400" dirty="0"/>
          </a:p>
        </p:txBody>
      </p:sp>
      <p:sp>
        <p:nvSpPr>
          <p:cNvPr id="3" name="pole tekstowe 2">
            <a:extLst>
              <a:ext uri="{FF2B5EF4-FFF2-40B4-BE49-F238E27FC236}">
                <a16:creationId xmlns:a16="http://schemas.microsoft.com/office/drawing/2014/main" xmlns="" id="{6C7E38AD-90AE-4E14-9B4A-3F3AE5E43C0C}"/>
              </a:ext>
            </a:extLst>
          </p:cNvPr>
          <p:cNvSpPr txBox="1"/>
          <p:nvPr/>
        </p:nvSpPr>
        <p:spPr>
          <a:xfrm>
            <a:off x="2222937" y="173421"/>
            <a:ext cx="5391808" cy="1015663"/>
          </a:xfrm>
          <a:prstGeom prst="rect">
            <a:avLst/>
          </a:prstGeom>
          <a:noFill/>
        </p:spPr>
        <p:txBody>
          <a:bodyPr wrap="square" rtlCol="0">
            <a:spAutoFit/>
          </a:bodyPr>
          <a:lstStyle/>
          <a:p>
            <a:r>
              <a:rPr lang="pl-PL" sz="6000" dirty="0" err="1"/>
              <a:t>Holyrood</a:t>
            </a:r>
            <a:r>
              <a:rPr lang="pl-PL" sz="6000" dirty="0"/>
              <a:t> </a:t>
            </a:r>
            <a:r>
              <a:rPr lang="pl-PL" sz="6000" dirty="0" err="1"/>
              <a:t>Palace</a:t>
            </a:r>
            <a:endParaRPr lang="pl-PL" sz="6000" dirty="0"/>
          </a:p>
        </p:txBody>
      </p:sp>
    </p:spTree>
    <p:extLst>
      <p:ext uri="{BB962C8B-B14F-4D97-AF65-F5344CB8AC3E}">
        <p14:creationId xmlns:p14="http://schemas.microsoft.com/office/powerpoint/2010/main" val="3204269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xmlns="" id="{24F71048-A19C-4B1F-AE0A-434A9BD50C78}"/>
              </a:ext>
            </a:extLst>
          </p:cNvPr>
          <p:cNvSpPr>
            <a:spLocks noChangeArrowheads="1"/>
          </p:cNvSpPr>
          <p:nvPr/>
        </p:nvSpPr>
        <p:spPr bwMode="auto">
          <a:xfrm>
            <a:off x="-1" y="-1"/>
            <a:ext cx="18988689" cy="627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pl-PL"/>
          </a:p>
        </p:txBody>
      </p:sp>
      <p:pic>
        <p:nvPicPr>
          <p:cNvPr id="5" name="Picture 1">
            <a:extLst>
              <a:ext uri="{FF2B5EF4-FFF2-40B4-BE49-F238E27FC236}">
                <a16:creationId xmlns:a16="http://schemas.microsoft.com/office/drawing/2014/main" xmlns="" id="{EADA63B9-83CB-4BF4-BC01-6042974B0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6828" y="0"/>
            <a:ext cx="9065172" cy="6865882"/>
          </a:xfrm>
          <a:prstGeom prst="rect">
            <a:avLst/>
          </a:prstGeom>
          <a:noFill/>
          <a:extLst>
            <a:ext uri="{909E8E84-426E-40DD-AFC4-6F175D3DCCD1}">
              <a14:hiddenFill xmlns:a14="http://schemas.microsoft.com/office/drawing/2010/main">
                <a:solidFill>
                  <a:srgbClr val="FFFFFF"/>
                </a:solidFill>
              </a14:hiddenFill>
            </a:ext>
          </a:extLst>
        </p:spPr>
      </p:pic>
      <p:sp>
        <p:nvSpPr>
          <p:cNvPr id="3" name="pole tekstowe 2">
            <a:extLst>
              <a:ext uri="{FF2B5EF4-FFF2-40B4-BE49-F238E27FC236}">
                <a16:creationId xmlns:a16="http://schemas.microsoft.com/office/drawing/2014/main" xmlns="" id="{BF897CA7-D80B-4F9C-B6AD-D9560B597401}"/>
              </a:ext>
            </a:extLst>
          </p:cNvPr>
          <p:cNvSpPr txBox="1"/>
          <p:nvPr/>
        </p:nvSpPr>
        <p:spPr>
          <a:xfrm>
            <a:off x="0" y="-1"/>
            <a:ext cx="3126828" cy="6555641"/>
          </a:xfrm>
          <a:prstGeom prst="rect">
            <a:avLst/>
          </a:prstGeom>
          <a:noFill/>
        </p:spPr>
        <p:txBody>
          <a:bodyPr wrap="square" rtlCol="0">
            <a:spAutoFit/>
          </a:bodyPr>
          <a:lstStyle/>
          <a:p>
            <a:r>
              <a:rPr lang="en-US" sz="2000" dirty="0"/>
              <a:t>Balmoral Castle is one of the most beautiful castles in Europe. Located in Scotland, surrounded by a 20,000 hectare estate, by the River Dee. It was built in the fourteenth century, and the current appearance is the result of the reconstruction in the nineteenth century. It is now the private summer residence of the queen, who apparently loves this castle. Every year, numerous events take place here. Near the castle (about 1.5 km) is </a:t>
            </a:r>
            <a:r>
              <a:rPr lang="en-US" sz="2000" dirty="0" err="1"/>
              <a:t>Craigowan</a:t>
            </a:r>
            <a:r>
              <a:rPr lang="en-US" sz="2000" dirty="0"/>
              <a:t> Lodge. It is a quartermaster with seven bedrooms, in which the queen spends her first days of summer vacation.</a:t>
            </a:r>
            <a:endParaRPr lang="pl-PL" sz="2000" dirty="0"/>
          </a:p>
        </p:txBody>
      </p:sp>
      <p:sp>
        <p:nvSpPr>
          <p:cNvPr id="6" name="pole tekstowe 5">
            <a:extLst>
              <a:ext uri="{FF2B5EF4-FFF2-40B4-BE49-F238E27FC236}">
                <a16:creationId xmlns:a16="http://schemas.microsoft.com/office/drawing/2014/main" xmlns="" id="{B50D6C8E-1DC1-4F33-916A-B611F3D7AAAB}"/>
              </a:ext>
            </a:extLst>
          </p:cNvPr>
          <p:cNvSpPr txBox="1"/>
          <p:nvPr/>
        </p:nvSpPr>
        <p:spPr>
          <a:xfrm>
            <a:off x="5549461" y="0"/>
            <a:ext cx="4792717" cy="923330"/>
          </a:xfrm>
          <a:prstGeom prst="rect">
            <a:avLst/>
          </a:prstGeom>
          <a:noFill/>
        </p:spPr>
        <p:txBody>
          <a:bodyPr wrap="square" rtlCol="0">
            <a:spAutoFit/>
          </a:bodyPr>
          <a:lstStyle/>
          <a:p>
            <a:r>
              <a:rPr lang="pl-PL" sz="5400" dirty="0" err="1"/>
              <a:t>Balmoral</a:t>
            </a:r>
            <a:r>
              <a:rPr lang="pl-PL" sz="5400" dirty="0"/>
              <a:t> </a:t>
            </a:r>
            <a:r>
              <a:rPr lang="pl-PL" sz="5400" dirty="0" err="1"/>
              <a:t>Castle</a:t>
            </a:r>
            <a:endParaRPr lang="pl-PL" sz="5400" dirty="0"/>
          </a:p>
        </p:txBody>
      </p:sp>
    </p:spTree>
    <p:extLst>
      <p:ext uri="{BB962C8B-B14F-4D97-AF65-F5344CB8AC3E}">
        <p14:creationId xmlns:p14="http://schemas.microsoft.com/office/powerpoint/2010/main" val="6933770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D0BA1027-127D-4911-99A0-30EDBA9B6A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2"/>
            <a:ext cx="9028879" cy="685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ole tekstowe 1">
            <a:extLst>
              <a:ext uri="{FF2B5EF4-FFF2-40B4-BE49-F238E27FC236}">
                <a16:creationId xmlns:a16="http://schemas.microsoft.com/office/drawing/2014/main" xmlns="" id="{E7AF45BE-EAED-49BA-AE3D-CA527952BB1E}"/>
              </a:ext>
            </a:extLst>
          </p:cNvPr>
          <p:cNvSpPr txBox="1"/>
          <p:nvPr/>
        </p:nvSpPr>
        <p:spPr>
          <a:xfrm>
            <a:off x="9033641" y="0"/>
            <a:ext cx="3158359" cy="5940088"/>
          </a:xfrm>
          <a:prstGeom prst="rect">
            <a:avLst/>
          </a:prstGeom>
          <a:noFill/>
        </p:spPr>
        <p:txBody>
          <a:bodyPr wrap="square" rtlCol="0">
            <a:spAutoFit/>
          </a:bodyPr>
          <a:lstStyle/>
          <a:p>
            <a:r>
              <a:rPr lang="en-US" sz="2000" dirty="0"/>
              <a:t>Here, too, was the home of Prince Charles and Princess Diana, when they visited the Balmoral castle. Another location close to the castle is </a:t>
            </a:r>
            <a:r>
              <a:rPr lang="en-US" sz="2000" dirty="0" err="1"/>
              <a:t>Delnadamph</a:t>
            </a:r>
            <a:r>
              <a:rPr lang="en-US" sz="2000" dirty="0"/>
              <a:t> Lodge. It is a residence donated by Queen Elizabeth to Prince Charles and Princess Diana on the occasion of their wedding. Unfortunately, it has been rarely used and not renovated for many years. At the moment, work is underway to renovate it. Upon completion, the house will be made available to the Duke of Wales and the Duchess of Cornwall.</a:t>
            </a:r>
            <a:endParaRPr lang="pl-PL" sz="2000" dirty="0"/>
          </a:p>
        </p:txBody>
      </p:sp>
    </p:spTree>
    <p:extLst>
      <p:ext uri="{BB962C8B-B14F-4D97-AF65-F5344CB8AC3E}">
        <p14:creationId xmlns:p14="http://schemas.microsoft.com/office/powerpoint/2010/main" val="414587961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TotalTime>
  <Words>904</Words>
  <Application>Microsoft Office PowerPoint</Application>
  <PresentationFormat>Niestandardowy</PresentationFormat>
  <Paragraphs>35</Paragraphs>
  <Slides>14</Slides>
  <Notes>0</Notes>
  <HiddenSlides>0</HiddenSlides>
  <MMClips>0</MMClips>
  <ScaleCrop>false</ScaleCrop>
  <HeadingPairs>
    <vt:vector size="4" baseType="variant">
      <vt:variant>
        <vt:lpstr>Motyw</vt:lpstr>
      </vt:variant>
      <vt:variant>
        <vt:i4>1</vt:i4>
      </vt:variant>
      <vt:variant>
        <vt:lpstr>Tytuły slajdów</vt:lpstr>
      </vt:variant>
      <vt:variant>
        <vt:i4>14</vt:i4>
      </vt:variant>
    </vt:vector>
  </HeadingPairs>
  <TitlesOfParts>
    <vt:vector size="15" baseType="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Robert M.</dc:creator>
  <cp:lastModifiedBy>X</cp:lastModifiedBy>
  <cp:revision>10</cp:revision>
  <dcterms:created xsi:type="dcterms:W3CDTF">2018-01-30T11:18:20Z</dcterms:created>
  <dcterms:modified xsi:type="dcterms:W3CDTF">2018-02-19T18:36:18Z</dcterms:modified>
</cp:coreProperties>
</file>